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8C2D-F9A4-4DCE-839F-7A8DF954E50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8F2C1-7ED8-4A50-B6F4-0912CDC81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kodm.chita.ru/experiment/ege/psichol_ou_3.htm" TargetMode="External"/><Relationship Id="rId2" Type="http://schemas.openxmlformats.org/officeDocument/2006/relationships/hyperlink" Target="http://rkodm.chita.ru/experiment/ege/psichol_ou_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kodm.chita.ru/experiment/ege/psichol_ou_8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План мероприятий по устранению замечаний и ликвидации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пробелов в знаниях учащихся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9,11 классов, обнаруженных в ходе государственной </a:t>
            </a:r>
            <a:r>
              <a:rPr lang="ru-RU" b="1" dirty="0" smtClean="0"/>
              <a:t>аттестации</a:t>
            </a:r>
            <a:br>
              <a:rPr lang="ru-RU" b="1" dirty="0" smtClean="0"/>
            </a:br>
            <a:r>
              <a:rPr lang="ru-RU" b="1" dirty="0" smtClean="0"/>
              <a:t>СШ №3 </a:t>
            </a:r>
            <a:r>
              <a:rPr lang="ru-RU" b="1" dirty="0" err="1" smtClean="0"/>
              <a:t>им.Т.Шаханова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00792"/>
          <a:ext cx="8784972" cy="5047488"/>
        </p:xfrm>
        <a:graphic>
          <a:graphicData uri="http://schemas.openxmlformats.org/drawingml/2006/table">
            <a:tbl>
              <a:tblPr/>
              <a:tblGrid>
                <a:gridCol w="396233"/>
                <a:gridCol w="1455208"/>
                <a:gridCol w="396233"/>
                <a:gridCol w="346839"/>
                <a:gridCol w="346839"/>
                <a:gridCol w="346839"/>
                <a:gridCol w="346839"/>
                <a:gridCol w="346839"/>
                <a:gridCol w="346839"/>
                <a:gridCol w="346839"/>
                <a:gridCol w="346839"/>
                <a:gridCol w="346839"/>
                <a:gridCol w="346839"/>
                <a:gridCol w="346839"/>
                <a:gridCol w="346298"/>
                <a:gridCol w="329471"/>
                <a:gridCol w="364209"/>
                <a:gridCol w="1682091"/>
              </a:tblGrid>
              <a:tr h="18402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Фамилия, имя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Дата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Тема занятия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102" marR="4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8139" y="153888"/>
            <a:ext cx="899586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 дополнительных занятий по подготовке учащихся к  повторному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тестированию при государственной аттестации организаций среднего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образования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учащимися____________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№3им.Т.Шаханова  2016-2017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уч.г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предмету  ______________________   Учитель-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предметник_______________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141001"/>
          <a:ext cx="9144000" cy="6716999"/>
        </p:xfrm>
        <a:graphic>
          <a:graphicData uri="http://schemas.openxmlformats.org/drawingml/2006/table">
            <a:tbl>
              <a:tblPr/>
              <a:tblGrid>
                <a:gridCol w="370224"/>
                <a:gridCol w="5109085"/>
                <a:gridCol w="1406849"/>
                <a:gridCol w="2257842"/>
              </a:tblGrid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Сроки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Ответственные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Ввести в номенклатуру дел 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гос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. услугу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Май-сентябрь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Директор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 журнал присвоения и подтверждения </a:t>
                      </a:r>
                      <a:r>
                        <a:rPr lang="ru-RU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квалифика-ционной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категории вести запись о присвоении или подтверждении высшей и первой категории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Апрель-Май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УВР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Утверждать списки от 0-18,  от 0-7 к началу каждого учебного года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акимом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города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Август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расписание уроков школы ввести в графу, где указать продолжительность урока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Ноябрь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УВР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Учителям английского языка, работающим в 1 классах пройти курсы по ОСО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течение года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ГУ «Отдел образования»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Учителям –предметникам использовать во время уроков ИКТ -технологии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течении года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Учителя предметники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протоколах общешкольных родительских собраний правильно оформлять записи – ставить подписи секретарь и председатель родительского комитета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 плану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Восстановить протоколы общешкольных родительских собраний за 2015-2016; за 2016-2017 учебного года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Декабрь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Систематизировать работу социального педагога и психолога по работе с учащимися стоящими на ВШУ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Декабрь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Социальный педагог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Своевременно оформлять документацию соц. педагогу соответственно плану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Усилить работу по профилактике правонарушений. Составить план по профилактике правонарушений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Декабрь-май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Социальный педагог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Наличие фонда учебной литературы по отношению к контингенту обучающихся довести до 100% обеспеченности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Ноябрь-декабрь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Библиотекарь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54268"/>
          <a:ext cx="8568953" cy="6703732"/>
        </p:xfrm>
        <a:graphic>
          <a:graphicData uri="http://schemas.openxmlformats.org/drawingml/2006/table">
            <a:tbl>
              <a:tblPr/>
              <a:tblGrid>
                <a:gridCol w="504056"/>
                <a:gridCol w="4020913"/>
                <a:gridCol w="1677949"/>
                <a:gridCol w="2366035"/>
              </a:tblGrid>
              <a:tr h="447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Усилить работу с детьми с высокой  мотивацией к обучению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течении года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Учителя – предметники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Продолжить 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профориентационную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работу с учащимися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 течение года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Зам. директора по ВР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Повышать качества информирования родителей о школьных успехах ребенка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 течение года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Классные руководители, зам. директора по ВР, зам. директора по УВР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Проверять технику чтения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окончанию четверти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Учителя-предметники,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руководители МО,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Активизировать НИР, вовлекать учащихся в проектную деятельность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Руководитель НОУ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Составление педагогами индивидуальных тематических планов работы со слабоуспевающими обучающимися 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Учителя-предметники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Введение текстовой технологий в уроки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Учителя-предметники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Консультации по обязательным предметам – учителя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Второе полугодие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Организация и проведение тренировочных и диагностических работ, пробных ЕНТ, ВОУД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 раза в месяц  с декабря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Учителя, классные руководители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Проведение родительских собраний, индивидуальных бесед – консультаций по информированию о результатах подготовки к итоговой аттестации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Декабрь, февраль, апрель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УВР, ВР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Обновление банка контрольно-измерительных материалов для проведения мониторинга качества знаний обучающихся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Постоянно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Зам. директора по УВР, руководители МО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29" marR="54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План психолого-педагогического сопровождения </a:t>
            </a:r>
            <a:r>
              <a:rPr lang="ru-RU" sz="2200" b="1" dirty="0" smtClean="0"/>
              <a:t>участников </a:t>
            </a:r>
            <a:r>
              <a:rPr lang="ru-RU" sz="2200" b="1" dirty="0"/>
              <a:t>образовательного </a:t>
            </a:r>
            <a:r>
              <a:rPr lang="ru-RU" sz="2200" b="1" dirty="0" smtClean="0"/>
              <a:t>процесса при </a:t>
            </a:r>
            <a:r>
              <a:rPr lang="ru-RU" sz="2200" b="1" dirty="0"/>
              <a:t>подготовке к государственной итоговой аттестации </a:t>
            </a:r>
            <a:r>
              <a:rPr lang="ru-RU" sz="2200" b="1" dirty="0" smtClean="0"/>
              <a:t>в </a:t>
            </a:r>
            <a:r>
              <a:rPr lang="ru-RU" sz="2200" b="1" dirty="0"/>
              <a:t>КГУ «СШ № 3 </a:t>
            </a:r>
            <a:r>
              <a:rPr lang="ru-RU" sz="2200" b="1" dirty="0" err="1"/>
              <a:t>им.Т.Шаханова</a:t>
            </a:r>
            <a:r>
              <a:rPr lang="ru-RU" sz="2200" b="1" dirty="0" smtClean="0"/>
              <a:t>»  </a:t>
            </a:r>
            <a:r>
              <a:rPr lang="ru-RU" sz="2200" b="1" dirty="0"/>
              <a:t>на  2016-2017 учебный год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1268760"/>
            <a:ext cx="88204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отработка стратегии и тактики поведения учащихся, родителей, педагогов в период подготовки к государственной итоговой аттестации, обучение навыкам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самоконтроля; повышение уверенности в себе, в своих силах.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групповая дискуссия, игровые методы, релаксационные техники, диагностические методики, индивидуальные и групповые консультации, родительские собрания, совещания педагогов.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для учащихся: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1.Повышение сопротивляемости стрессу.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Отработка навыков уверенного поведения.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Развитие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эмоцианально-волевой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сферы.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Развитие навыков самоконтроля с опорой на  внутренние  резервы.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476672"/>
          <a:ext cx="8568952" cy="5803743"/>
        </p:xfrm>
        <a:graphic>
          <a:graphicData uri="http://schemas.openxmlformats.org/drawingml/2006/table">
            <a:tbl>
              <a:tblPr/>
              <a:tblGrid>
                <a:gridCol w="663515"/>
                <a:gridCol w="5773050"/>
                <a:gridCol w="2132387"/>
              </a:tblGrid>
              <a:tr h="71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8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Проводимая работа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Сроки работы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Разработка рекомендаций, буклетов для учащихся: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«Как вести себя во время экзаменов»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800" u="sng" baseline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«Способы снятия нервно-психического </a:t>
                      </a:r>
                      <a:r>
                        <a:rPr lang="ru-RU" sz="1800" u="sng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напряжения»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«Как управлять своими эмоциями»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  <a:hlinkClick r:id="rId4"/>
                        </a:rPr>
                        <a:t>«Скорая помощь в стрессовой ситуации»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Разработка рекомендаций, буклетов для родителей по организации работы и охраны здоровья учащихся в период подготовки и сдачи экзаменов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Разработка рекомендаций, буклетов для педагогов по подготовке учащихся к экзаменам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Подготовка и проведение родительских собраний, семинаров с педагогами по сопровождению ГАШ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 плану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Проведение тренингов и дыхательных гимнастик на стрессоустойчивость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 плану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45" marR="60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365104"/>
          <a:ext cx="8640960" cy="2208276"/>
        </p:xfrm>
        <a:graphic>
          <a:graphicData uri="http://schemas.openxmlformats.org/drawingml/2006/table">
            <a:tbl>
              <a:tblPr/>
              <a:tblGrid>
                <a:gridCol w="1400951"/>
                <a:gridCol w="5403440"/>
                <a:gridCol w="1836569"/>
              </a:tblGrid>
              <a:tr h="221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Сроки работы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Диагностика: «Изучение общей самооценки»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опросник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Казанцевой Г.Н.).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2-я неделя месяца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Диагностика: «Определение детей группы риска».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«Установка на успех».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 по итогам диагностики выпускников.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Родители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 по итогам диагностики выпускников.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4-я неделя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404663"/>
          <a:ext cx="8640961" cy="3836147"/>
        </p:xfrm>
        <a:graphic>
          <a:graphicData uri="http://schemas.openxmlformats.org/drawingml/2006/table">
            <a:tbl>
              <a:tblPr/>
              <a:tblGrid>
                <a:gridCol w="1400952"/>
                <a:gridCol w="5403440"/>
                <a:gridCol w="1836569"/>
              </a:tblGrid>
              <a:tr h="237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Сроки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Диагностика: «Степень готовности к ГИА». Диагностика: «Личностная шкала проявления тревоги</a:t>
                      </a:r>
                      <a:r>
                        <a:rPr lang="ru-RU" sz="14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(Дж. Тейлор, адаптация Т.А. Немчинова).</a:t>
                      </a:r>
                      <a:endParaRPr lang="ru-RU" sz="14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 по результатам диагностики.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4-я неделя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«Дыхательная гимнастика»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 по итогам диагностики выпускников.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«Способы ситуативной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саморегуляции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во время пребывания в напряжённой ситуации».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Родители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Родительское собрание: «Психологические особенности обучающихся при подготовке к ГАШ.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 по итогам диагностики выпускников.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807" marR="618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419872" y="0"/>
            <a:ext cx="1296144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Январь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91880" y="4005064"/>
            <a:ext cx="1296144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Февраль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404664"/>
          <a:ext cx="8640960" cy="2885517"/>
        </p:xfrm>
        <a:graphic>
          <a:graphicData uri="http://schemas.openxmlformats.org/drawingml/2006/table">
            <a:tbl>
              <a:tblPr/>
              <a:tblGrid>
                <a:gridCol w="1399901"/>
                <a:gridCol w="5399384"/>
                <a:gridCol w="1841675"/>
              </a:tblGrid>
              <a:tr h="240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Сроки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 «Формирование уверенности у выпускников средней школы»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 «Поведение на экзамене».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 «Как бороться со стрессом»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1-я неделя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2-я неделя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4-я неделя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Семинар: «Профилактика стресса»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Родительское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собрание: «Как предупредить стресс во время подготовки и проведения экзаменов»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2-я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неделя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761" marR="61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645024"/>
          <a:ext cx="8640960" cy="2991069"/>
        </p:xfrm>
        <a:graphic>
          <a:graphicData uri="http://schemas.openxmlformats.org/drawingml/2006/table">
            <a:tbl>
              <a:tblPr/>
              <a:tblGrid>
                <a:gridCol w="1397148"/>
                <a:gridCol w="5388768"/>
                <a:gridCol w="1855044"/>
              </a:tblGrid>
              <a:tr h="220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Формы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  <a:cs typeface="Times New Roman"/>
                        </a:rPr>
                        <a:t>Сроки работы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Диагностика: «Степень готовности к ГАШ». </a:t>
                      </a:r>
                      <a:endParaRPr lang="ru-RU" sz="14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Диагностика: «Личностная шкала проявления тревоги</a:t>
                      </a:r>
                      <a:r>
                        <a:rPr lang="ru-RU" sz="1400" b="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(Дж. Тейлор, адаптация Т.А. Немчинова).</a:t>
                      </a:r>
                      <a:endParaRPr lang="ru-RU" sz="14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занятие: «Эмоции и поведение»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1-я неделя месяца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2-я неделя месяца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3-я неделя месяца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3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92300" algn="l"/>
                          <a:tab pos="825500" algn="l"/>
                        </a:tabLs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Тренинговое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занятие: «Сеанс релаксации»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Работа с классными руководителями выпускных классов по созданию психологического комфорта в классе в предэкзаменационный и экзаменационный период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и групповые консультации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месяца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9" marR="616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56945" y="97795"/>
            <a:ext cx="63010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25500" algn="l"/>
                <a:tab pos="18923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Март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4836" y="3356992"/>
            <a:ext cx="8563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25500" algn="l"/>
                <a:tab pos="18923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Апрель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268760"/>
          <a:ext cx="8136904" cy="4288536"/>
        </p:xfrm>
        <a:graphic>
          <a:graphicData uri="http://schemas.openxmlformats.org/drawingml/2006/table">
            <a:tbl>
              <a:tblPr/>
              <a:tblGrid>
                <a:gridCol w="453986"/>
                <a:gridCol w="1708826"/>
                <a:gridCol w="1905215"/>
                <a:gridCol w="1313501"/>
                <a:gridCol w="720938"/>
                <a:gridCol w="2034438"/>
              </a:tblGrid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Класс 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День недели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Время 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ФИО учителя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Казахский язык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9А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Ахметова Б.Н.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Казахский язык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9Б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вторник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Шортанбаева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Л.Ш.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Казахский язык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9В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15.45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Ахметова Б.Н.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Алгебра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суббота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13.20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Куренько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Е.В.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Алгебра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9Б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13.30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Куренько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Е.В.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Алгебра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9В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суббота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13.20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Жумабаева З.И.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9А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вторник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Гуляева Н.А.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9Б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15.00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Гуляева Н.А.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География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9В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15.45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Гуляева Н.А.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47954" y="515670"/>
            <a:ext cx="8248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График консультаций для подготовки к ГАШ 9 классы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268760"/>
          <a:ext cx="7992888" cy="3043015"/>
        </p:xfrm>
        <a:graphic>
          <a:graphicData uri="http://schemas.openxmlformats.org/drawingml/2006/table">
            <a:tbl>
              <a:tblPr/>
              <a:tblGrid>
                <a:gridCol w="442828"/>
                <a:gridCol w="2077452"/>
                <a:gridCol w="1382960"/>
                <a:gridCol w="1257664"/>
                <a:gridCol w="884028"/>
                <a:gridCol w="1947956"/>
              </a:tblGrid>
              <a:tr h="818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Класс 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День недели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Время 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ФИО учителя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Казахский язык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четверг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17.00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Calibri"/>
                          <a:ea typeface="Calibri"/>
                          <a:cs typeface="Times New Roman"/>
                        </a:rPr>
                        <a:t>Тагиманова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К.С.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Биология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вторник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16.00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Calibri"/>
                          <a:ea typeface="Calibri"/>
                          <a:cs typeface="Times New Roman"/>
                        </a:rPr>
                        <a:t>Пырх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Л.Н.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Физика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суббота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13.20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Calibri"/>
                          <a:ea typeface="Calibri"/>
                          <a:cs typeface="Times New Roman"/>
                        </a:rPr>
                        <a:t>Кушнова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Е.Я.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История Казахстана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среда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16.00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Исабаев Е.К.</a:t>
                      </a:r>
                    </a:p>
                  </a:txBody>
                  <a:tcPr marL="67050" marR="67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332656"/>
            <a:ext cx="84308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График консультаций для подготовки к ГАШ 11 классы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1163</Words>
  <Application>Microsoft Office PowerPoint</Application>
  <PresentationFormat>Экран (4:3)</PresentationFormat>
  <Paragraphs>333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План мероприятий по устранению замечаний и ликвидации  пробелов в знаниях учащихся  9,11 классов, обнаруженных в ходе государственной аттестации СШ №3 им.Т.Шаханова </vt:lpstr>
      <vt:lpstr>Слайд 2</vt:lpstr>
      <vt:lpstr>Слайд 3</vt:lpstr>
      <vt:lpstr>План психолого-педагогического сопровождения участников образовательного процесса при подготовке к государственной итоговой аттестации в КГУ «СШ № 3 им.Т.Шаханова»  на  2016-2017 учебный год 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мероприятий по устранению замечаний и ликвидации  пробелов в знаниях учащихся  9,11 классов, обнаруженных в ходе государственной аттестации СШ №3 им.Т.Шаханова </dc:title>
  <dc:creator>User</dc:creator>
  <cp:lastModifiedBy>User</cp:lastModifiedBy>
  <cp:revision>6</cp:revision>
  <dcterms:created xsi:type="dcterms:W3CDTF">2017-01-19T07:55:19Z</dcterms:created>
  <dcterms:modified xsi:type="dcterms:W3CDTF">2017-01-24T06:32:37Z</dcterms:modified>
</cp:coreProperties>
</file>