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xlsx" ContentType="application/vnd.openxmlformats-officedocument.spreadsheetml.sheet"/>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bin" ContentType="application/vnd.openxmlformats-officedocument.oleObject"/>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sldIdLst>
    <p:sldId id="258" r:id="rId2"/>
    <p:sldId id="260" r:id="rId3"/>
    <p:sldId id="259" r:id="rId4"/>
    <p:sldId id="261" r:id="rId5"/>
    <p:sldId id="268" r:id="rId6"/>
    <p:sldId id="269" r:id="rId7"/>
    <p:sldId id="270" r:id="rId8"/>
    <p:sldId id="271" r:id="rId9"/>
    <p:sldId id="272" r:id="rId10"/>
    <p:sldId id="273" r:id="rId11"/>
    <p:sldId id="263" r:id="rId12"/>
    <p:sldId id="274" r:id="rId13"/>
    <p:sldId id="275" r:id="rId14"/>
    <p:sldId id="276" r:id="rId15"/>
    <p:sldId id="277" r:id="rId16"/>
    <p:sldId id="280" r:id="rId17"/>
    <p:sldId id="281" r:id="rId18"/>
    <p:sldId id="284" r:id="rId19"/>
    <p:sldId id="282" r:id="rId20"/>
    <p:sldId id="283" r:id="rId21"/>
    <p:sldId id="285" r:id="rId22"/>
    <p:sldId id="286" r:id="rId23"/>
    <p:sldId id="287" r:id="rId24"/>
    <p:sldId id="288" r:id="rId2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46" d="100"/>
          <a:sy n="46" d="100"/>
        </p:scale>
        <p:origin x="-708"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Office_Excel1.xlsx"/></Relationships>
</file>

<file path=ppt/charts/chart1.xml><?xml version="1.0" encoding="utf-8"?>
<c:chartSpace xmlns:c="http://schemas.openxmlformats.org/drawingml/2006/chart" xmlns:a="http://schemas.openxmlformats.org/drawingml/2006/main" xmlns:r="http://schemas.openxmlformats.org/officeDocument/2006/relationships">
  <c:lang val="ru-RU"/>
  <c:chart>
    <c:title>
      <c:layout/>
    </c:title>
    <c:view3D>
      <c:rotX val="30"/>
      <c:perspective val="30"/>
    </c:view3D>
    <c:plotArea>
      <c:layout/>
      <c:pie3DChart>
        <c:varyColors val="1"/>
        <c:ser>
          <c:idx val="0"/>
          <c:order val="0"/>
          <c:tx>
            <c:strRef>
              <c:f>Лист1!$B$1</c:f>
              <c:strCache>
                <c:ptCount val="1"/>
                <c:pt idx="0">
                  <c:v>Продажи</c:v>
                </c:pt>
              </c:strCache>
            </c:strRef>
          </c:tx>
          <c:cat>
            <c:strRef>
              <c:f>Лист1!$A$2:$A$5</c:f>
              <c:strCache>
                <c:ptCount val="3"/>
                <c:pt idx="0">
                  <c:v>дәруменді</c:v>
                </c:pt>
                <c:pt idx="1">
                  <c:v>емдік қасиеті</c:v>
                </c:pt>
                <c:pt idx="2">
                  <c:v>қай  кезде зиянды</c:v>
                </c:pt>
              </c:strCache>
            </c:strRef>
          </c:cat>
          <c:val>
            <c:numRef>
              <c:f>Лист1!$B$2:$B$5</c:f>
              <c:numCache>
                <c:formatCode>General</c:formatCode>
                <c:ptCount val="4"/>
                <c:pt idx="0">
                  <c:v>10</c:v>
                </c:pt>
                <c:pt idx="1">
                  <c:v>3.2</c:v>
                </c:pt>
                <c:pt idx="2">
                  <c:v>1.3</c:v>
                </c:pt>
              </c:numCache>
            </c:numRef>
          </c:val>
        </c:ser>
      </c:pie3DChart>
    </c:plotArea>
    <c:legend>
      <c:legendPos val="r"/>
      <c:layout/>
    </c:legend>
    <c:plotVisOnly val="1"/>
  </c:chart>
  <c:txPr>
    <a:bodyPr/>
    <a:lstStyle/>
    <a:p>
      <a:pPr>
        <a:defRPr sz="1800"/>
      </a:pPr>
      <a:endParaRPr lang="ru-RU"/>
    </a:p>
  </c:tx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14" name="Заголовок 13"/>
          <p:cNvSpPr>
            <a:spLocks noGrp="1"/>
          </p:cNvSpPr>
          <p:nvPr>
            <p:ph type="ctrTitle"/>
          </p:nvPr>
        </p:nvSpPr>
        <p:spPr>
          <a:xfrm>
            <a:off x="1432560" y="359898"/>
            <a:ext cx="7406640" cy="1472184"/>
          </a:xfrm>
        </p:spPr>
        <p:txBody>
          <a:bodyPr anchor="b"/>
          <a:lstStyle>
            <a:lvl1pPr algn="l">
              <a:defRPr/>
            </a:lvl1pPr>
            <a:extLst/>
          </a:lstStyle>
          <a:p>
            <a:r>
              <a:rPr kumimoji="0" lang="ru-RU" smtClean="0"/>
              <a:t>Образец заголовка</a:t>
            </a:r>
            <a:endParaRPr kumimoji="0" lang="en-US"/>
          </a:p>
        </p:txBody>
      </p:sp>
      <p:sp>
        <p:nvSpPr>
          <p:cNvPr id="22" name="Подзаголовок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sp>
        <p:nvSpPr>
          <p:cNvPr id="7" name="Дата 6"/>
          <p:cNvSpPr>
            <a:spLocks noGrp="1"/>
          </p:cNvSpPr>
          <p:nvPr>
            <p:ph type="dt" sz="half" idx="10"/>
          </p:nvPr>
        </p:nvSpPr>
        <p:spPr/>
        <p:txBody>
          <a:bodyPr/>
          <a:lstStyle>
            <a:extLst/>
          </a:lstStyle>
          <a:p>
            <a:fld id="{6C659097-2218-4270-BB77-593EEEF6983D}" type="datetimeFigureOut">
              <a:rPr lang="ru-RU" smtClean="0"/>
              <a:t>11.04.2017</a:t>
            </a:fld>
            <a:endParaRPr lang="ru-RU"/>
          </a:p>
        </p:txBody>
      </p:sp>
      <p:sp>
        <p:nvSpPr>
          <p:cNvPr id="20" name="Нижний колонтитул 19"/>
          <p:cNvSpPr>
            <a:spLocks noGrp="1"/>
          </p:cNvSpPr>
          <p:nvPr>
            <p:ph type="ftr" sz="quarter" idx="11"/>
          </p:nvPr>
        </p:nvSpPr>
        <p:spPr/>
        <p:txBody>
          <a:bodyPr/>
          <a:lstStyle>
            <a:extLst/>
          </a:lstStyle>
          <a:p>
            <a:endParaRPr lang="ru-RU"/>
          </a:p>
        </p:txBody>
      </p:sp>
      <p:sp>
        <p:nvSpPr>
          <p:cNvPr id="10" name="Номер слайда 9"/>
          <p:cNvSpPr>
            <a:spLocks noGrp="1"/>
          </p:cNvSpPr>
          <p:nvPr>
            <p:ph type="sldNum" sz="quarter" idx="12"/>
          </p:nvPr>
        </p:nvSpPr>
        <p:spPr/>
        <p:txBody>
          <a:bodyPr/>
          <a:lstStyle>
            <a:extLst/>
          </a:lstStyle>
          <a:p>
            <a:fld id="{62625B39-599B-421E-9725-4A7DA86B37CE}" type="slidenum">
              <a:rPr lang="ru-RU" smtClean="0"/>
              <a:t>‹#›</a:t>
            </a:fld>
            <a:endParaRPr lang="ru-RU"/>
          </a:p>
        </p:txBody>
      </p:sp>
      <p:sp>
        <p:nvSpPr>
          <p:cNvPr id="8" name="Овал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Овал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6C659097-2218-4270-BB77-593EEEF6983D}" type="datetimeFigureOut">
              <a:rPr lang="ru-RU" smtClean="0"/>
              <a:t>11.04.2017</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62625B39-599B-421E-9725-4A7DA86B37CE}"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274639"/>
            <a:ext cx="1828800" cy="5851525"/>
          </a:xfrm>
        </p:spPr>
        <p:txBody>
          <a:bodyPr vert="eaVert"/>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1143000" y="274640"/>
            <a:ext cx="5562600" cy="5851525"/>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6C659097-2218-4270-BB77-593EEEF6983D}" type="datetimeFigureOut">
              <a:rPr lang="ru-RU" smtClean="0"/>
              <a:t>11.04.2017</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62625B39-599B-421E-9725-4A7DA86B37CE}"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6C659097-2218-4270-BB77-593EEEF6983D}" type="datetimeFigureOut">
              <a:rPr lang="ru-RU" smtClean="0"/>
              <a:t>11.04.2017</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62625B39-599B-421E-9725-4A7DA86B37CE}"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Прямоугольник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Заголовок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extLst/>
          </a:lstStyle>
          <a:p>
            <a:fld id="{6C659097-2218-4270-BB77-593EEEF6983D}" type="datetimeFigureOut">
              <a:rPr lang="ru-RU" smtClean="0"/>
              <a:t>11.04.2017</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62625B39-599B-421E-9725-4A7DA86B37CE}" type="slidenum">
              <a:rPr lang="ru-RU" smtClean="0"/>
              <a:t>‹#›</a:t>
            </a:fld>
            <a:endParaRPr lang="ru-RU"/>
          </a:p>
        </p:txBody>
      </p:sp>
      <p:sp>
        <p:nvSpPr>
          <p:cNvPr id="10" name="Прямоугольник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Овал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Овал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lstStyle>
            <a:extLst/>
          </a:lstStyle>
          <a:p>
            <a:r>
              <a:rPr kumimoji="0" lang="ru-RU" smtClean="0"/>
              <a:t>Образец заголовка</a:t>
            </a:r>
            <a:endParaRPr kumimoji="0" lang="en-US"/>
          </a:p>
        </p:txBody>
      </p:sp>
      <p:sp>
        <p:nvSpPr>
          <p:cNvPr id="3" name="Содержимое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6C659097-2218-4270-BB77-593EEEF6983D}" type="datetimeFigureOut">
              <a:rPr lang="ru-RU" smtClean="0"/>
              <a:t>11.04.2017</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62625B39-599B-421E-9725-4A7DA86B37CE}"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extLst/>
          </a:lstStyle>
          <a:p>
            <a:fld id="{6C659097-2218-4270-BB77-593EEEF6983D}" type="datetimeFigureOut">
              <a:rPr lang="ru-RU" smtClean="0"/>
              <a:t>11.04.2017</a:t>
            </a:fld>
            <a:endParaRPr lang="ru-RU"/>
          </a:p>
        </p:txBody>
      </p:sp>
      <p:sp>
        <p:nvSpPr>
          <p:cNvPr id="8" name="Нижний колонтитул 7"/>
          <p:cNvSpPr>
            <a:spLocks noGrp="1"/>
          </p:cNvSpPr>
          <p:nvPr>
            <p:ph type="ftr" sz="quarter" idx="11"/>
          </p:nvPr>
        </p:nvSpPr>
        <p:spPr/>
        <p:txBody>
          <a:bodyPr/>
          <a:lstStyle>
            <a:extLst/>
          </a:lstStyle>
          <a:p>
            <a:endParaRPr lang="ru-RU"/>
          </a:p>
        </p:txBody>
      </p:sp>
      <p:sp>
        <p:nvSpPr>
          <p:cNvPr id="9" name="Номер слайда 8"/>
          <p:cNvSpPr>
            <a:spLocks noGrp="1"/>
          </p:cNvSpPr>
          <p:nvPr>
            <p:ph type="sldNum" sz="quarter" idx="12"/>
          </p:nvPr>
        </p:nvSpPr>
        <p:spPr/>
        <p:txBody>
          <a:bodyPr/>
          <a:lstStyle>
            <a:extLst/>
          </a:lstStyle>
          <a:p>
            <a:fld id="{62625B39-599B-421E-9725-4A7DA86B37CE}"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nchor="ctr"/>
          <a:lstStyle>
            <a:extLst/>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extLst/>
          </a:lstStyle>
          <a:p>
            <a:fld id="{6C659097-2218-4270-BB77-593EEEF6983D}" type="datetimeFigureOut">
              <a:rPr lang="ru-RU" smtClean="0"/>
              <a:t>11.04.2017</a:t>
            </a:fld>
            <a:endParaRPr lang="ru-RU"/>
          </a:p>
        </p:txBody>
      </p:sp>
      <p:sp>
        <p:nvSpPr>
          <p:cNvPr id="4" name="Нижний колонтитул 3"/>
          <p:cNvSpPr>
            <a:spLocks noGrp="1"/>
          </p:cNvSpPr>
          <p:nvPr>
            <p:ph type="ftr" sz="quarter" idx="11"/>
          </p:nvPr>
        </p:nvSpPr>
        <p:spPr/>
        <p:txBody>
          <a:bodyPr/>
          <a:lstStyle>
            <a:extLst/>
          </a:lstStyle>
          <a:p>
            <a:endParaRPr lang="ru-RU"/>
          </a:p>
        </p:txBody>
      </p:sp>
      <p:sp>
        <p:nvSpPr>
          <p:cNvPr id="5" name="Номер слайда 4"/>
          <p:cNvSpPr>
            <a:spLocks noGrp="1"/>
          </p:cNvSpPr>
          <p:nvPr>
            <p:ph type="sldNum" sz="quarter" idx="12"/>
          </p:nvPr>
        </p:nvSpPr>
        <p:spPr/>
        <p:txBody>
          <a:bodyPr/>
          <a:lstStyle>
            <a:extLst/>
          </a:lstStyle>
          <a:p>
            <a:fld id="{62625B39-599B-421E-9725-4A7DA86B37CE}"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Прямоугольник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Дата 1"/>
          <p:cNvSpPr>
            <a:spLocks noGrp="1"/>
          </p:cNvSpPr>
          <p:nvPr>
            <p:ph type="dt" sz="half" idx="10"/>
          </p:nvPr>
        </p:nvSpPr>
        <p:spPr/>
        <p:txBody>
          <a:bodyPr/>
          <a:lstStyle>
            <a:extLst/>
          </a:lstStyle>
          <a:p>
            <a:fld id="{6C659097-2218-4270-BB77-593EEEF6983D}" type="datetimeFigureOut">
              <a:rPr lang="ru-RU" smtClean="0"/>
              <a:t>11.04.2017</a:t>
            </a:fld>
            <a:endParaRPr lang="ru-RU"/>
          </a:p>
        </p:txBody>
      </p:sp>
      <p:sp>
        <p:nvSpPr>
          <p:cNvPr id="3" name="Нижний колонтитул 2"/>
          <p:cNvSpPr>
            <a:spLocks noGrp="1"/>
          </p:cNvSpPr>
          <p:nvPr>
            <p:ph type="ftr" sz="quarter" idx="11"/>
          </p:nvPr>
        </p:nvSpPr>
        <p:spPr/>
        <p:txBody>
          <a:bodyPr/>
          <a:lstStyle>
            <a:extLst/>
          </a:lstStyle>
          <a:p>
            <a:endParaRPr lang="ru-RU"/>
          </a:p>
        </p:txBody>
      </p:sp>
      <p:sp>
        <p:nvSpPr>
          <p:cNvPr id="4" name="Номер слайда 3"/>
          <p:cNvSpPr>
            <a:spLocks noGrp="1"/>
          </p:cNvSpPr>
          <p:nvPr>
            <p:ph type="sldNum" sz="quarter" idx="12"/>
          </p:nvPr>
        </p:nvSpPr>
        <p:spPr/>
        <p:txBody>
          <a:bodyPr/>
          <a:lstStyle>
            <a:extLst/>
          </a:lstStyle>
          <a:p>
            <a:fld id="{62625B39-599B-421E-9725-4A7DA86B37CE}" type="slidenum">
              <a:rPr lang="ru-RU" smtClean="0"/>
              <a:t>‹#›</a:t>
            </a:fld>
            <a:endParaRPr lang="ru-RU"/>
          </a:p>
        </p:txBody>
      </p:sp>
      <p:sp>
        <p:nvSpPr>
          <p:cNvPr id="6" name="Прямоугольник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6C659097-2218-4270-BB77-593EEEF6983D}" type="datetimeFigureOut">
              <a:rPr lang="ru-RU" smtClean="0"/>
              <a:t>11.04.2017</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62625B39-599B-421E-9725-4A7DA86B37CE}"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ru-RU" smtClean="0"/>
              <a:t>Образец заголовка</a:t>
            </a:r>
            <a:endParaRPr kumimoji="0" lang="en-US"/>
          </a:p>
        </p:txBody>
      </p:sp>
      <p:sp>
        <p:nvSpPr>
          <p:cNvPr id="5" name="Дата 4"/>
          <p:cNvSpPr>
            <a:spLocks noGrp="1"/>
          </p:cNvSpPr>
          <p:nvPr>
            <p:ph type="dt" sz="half" idx="10"/>
          </p:nvPr>
        </p:nvSpPr>
        <p:spPr/>
        <p:txBody>
          <a:bodyPr/>
          <a:lstStyle>
            <a:extLst/>
          </a:lstStyle>
          <a:p>
            <a:fld id="{6C659097-2218-4270-BB77-593EEEF6983D}" type="datetimeFigureOut">
              <a:rPr lang="ru-RU" smtClean="0"/>
              <a:t>11.04.2017</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62625B39-599B-421E-9725-4A7DA86B37CE}" type="slidenum">
              <a:rPr lang="ru-RU" smtClean="0"/>
              <a:t>‹#›</a:t>
            </a:fld>
            <a:endParaRPr lang="ru-RU"/>
          </a:p>
        </p:txBody>
      </p:sp>
      <p:sp>
        <p:nvSpPr>
          <p:cNvPr id="8" name="Прямоугольник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Рисунок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ru-RU" smtClean="0"/>
              <a:t>Вставка рисунка</a:t>
            </a:r>
            <a:endParaRPr kumimoji="0" lang="en-US" dirty="0"/>
          </a:p>
        </p:txBody>
      </p:sp>
      <p:sp>
        <p:nvSpPr>
          <p:cNvPr id="9" name="Блок-схема: процесс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Блок-схема: процесс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Текст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ru-RU" smtClean="0"/>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ирог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Овал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Кольцо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Прямоугольник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Заголовок 4"/>
          <p:cNvSpPr>
            <a:spLocks noGrp="1"/>
          </p:cNvSpPr>
          <p:nvPr>
            <p:ph type="title"/>
          </p:nvPr>
        </p:nvSpPr>
        <p:spPr>
          <a:xfrm>
            <a:off x="1435608" y="274638"/>
            <a:ext cx="7498080" cy="1143000"/>
          </a:xfrm>
          <a:prstGeom prst="rect">
            <a:avLst/>
          </a:prstGeom>
        </p:spPr>
        <p:txBody>
          <a:bodyPr anchor="ctr">
            <a:normAutofit/>
          </a:bodyPr>
          <a:lstStyle>
            <a:extLst/>
          </a:lstStyle>
          <a:p>
            <a:r>
              <a:rPr kumimoji="0" lang="ru-RU" smtClean="0"/>
              <a:t>Образец заголовка</a:t>
            </a:r>
            <a:endParaRPr kumimoji="0" lang="en-US"/>
          </a:p>
        </p:txBody>
      </p:sp>
      <p:sp>
        <p:nvSpPr>
          <p:cNvPr id="9" name="Текст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4" name="Дата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C659097-2218-4270-BB77-593EEEF6983D}" type="datetimeFigureOut">
              <a:rPr lang="ru-RU" smtClean="0"/>
              <a:t>11.04.2017</a:t>
            </a:fld>
            <a:endParaRPr lang="ru-RU"/>
          </a:p>
        </p:txBody>
      </p:sp>
      <p:sp>
        <p:nvSpPr>
          <p:cNvPr id="10" name="Нижний колонтитул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ru-RU"/>
          </a:p>
        </p:txBody>
      </p:sp>
      <p:sp>
        <p:nvSpPr>
          <p:cNvPr id="22" name="Номер слайда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62625B39-599B-421E-9725-4A7DA86B37CE}" type="slidenum">
              <a:rPr lang="ru-RU" smtClean="0"/>
              <a:t>‹#›</a:t>
            </a:fld>
            <a:endParaRPr lang="ru-RU"/>
          </a:p>
        </p:txBody>
      </p:sp>
      <p:sp>
        <p:nvSpPr>
          <p:cNvPr id="15" name="Прямоугольник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hyperlink" Target="https://kk.wikipedia.org/w/index.php?title=Faboideae&amp;action=edit&amp;redlink=1" TargetMode="External"/><Relationship Id="rId3" Type="http://schemas.openxmlformats.org/officeDocument/2006/relationships/hyperlink" Target="https://kk.wikipedia.org/wiki/%D3%A8%D1%81%D1%96%D0%BC%D0%B4%D1%96%D0%BA%D1%82%D0%B5%D1%80" TargetMode="External"/><Relationship Id="rId7" Type="http://schemas.openxmlformats.org/officeDocument/2006/relationships/hyperlink" Target="https://kk.wikipedia.org/wiki/%D0%91%D2%B1%D1%80%D1%88%D0%B0%D2%9B_%D1%82%D2%B1%D2%9B%D1%8B%D0%BC%D0%B4%D0%B0%D1%81%D1%8B" TargetMode="External"/><Relationship Id="rId2" Type="http://schemas.openxmlformats.org/officeDocument/2006/relationships/hyperlink" Target="https://kk.wikipedia.org/w/index.php?title=%D2%92%D1%8B%D0%BB%D1%8B%D0%BC%D0%B8_%D1%82%D0%BE%D0%BF%D1%82%D0%B0%D1%81%D1%82%D1%8B%D1%80%D1%83%D1%8B&amp;action=edit&amp;redlink=1" TargetMode="External"/><Relationship Id="rId1" Type="http://schemas.openxmlformats.org/officeDocument/2006/relationships/slideLayout" Target="../slideLayouts/slideLayout2.xml"/><Relationship Id="rId6" Type="http://schemas.openxmlformats.org/officeDocument/2006/relationships/hyperlink" Target="https://kk.wikipedia.org/w/index.php?title=Fabales&amp;action=edit&amp;redlink=1" TargetMode="External"/><Relationship Id="rId5" Type="http://schemas.openxmlformats.org/officeDocument/2006/relationships/hyperlink" Target="https://kk.wikipedia.org/wiki/%D2%9A%D0%BE%D1%81_%D0%B6%D0%B0%D1%80%D0%BD%D0%B0%D2%9B%D1%82%D1%8B%D0%BB%D0%B0%D1%80" TargetMode="External"/><Relationship Id="rId10" Type="http://schemas.openxmlformats.org/officeDocument/2006/relationships/image" Target="../media/image4.jpeg"/><Relationship Id="rId4" Type="http://schemas.openxmlformats.org/officeDocument/2006/relationships/hyperlink" Target="https://kk.wikipedia.org/wiki/%D0%93%D2%AF%D0%BB%D0%B4%D1%96_%D3%A9%D1%81%D1%96%D0%BC%D0%B4%D1%96%D0%BA%D1%82%D0%B5%D1%80" TargetMode="External"/><Relationship Id="rId9" Type="http://schemas.openxmlformats.org/officeDocument/2006/relationships/hyperlink" Target="https://kk.wikipedia.org/wiki/%D0%A1%D1%83%D1%80%D0%B5%D1%82:Snijboonplanten_Phaseolus_vulgaris.jpg" TargetMode="Externa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2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457200"/>
            <a:ext cx="8155632" cy="838200"/>
          </a:xfrm>
        </p:spPr>
        <p:txBody>
          <a:bodyPr/>
          <a:lstStyle/>
          <a:p>
            <a:pPr algn="ctr"/>
            <a:r>
              <a:rPr lang="kk-KZ" dirty="0" smtClean="0"/>
              <a:t> </a:t>
            </a:r>
            <a:r>
              <a:rPr lang="kk-KZ" sz="4400" b="1" dirty="0" smtClean="0">
                <a:latin typeface="Times New Roman" pitchFamily="18" charset="0"/>
                <a:cs typeface="Times New Roman" pitchFamily="18" charset="0"/>
              </a:rPr>
              <a:t>Ғылыми     жоба</a:t>
            </a:r>
            <a:endParaRPr lang="ru-RU" b="1" dirty="0">
              <a:latin typeface="Times New Roman" pitchFamily="18" charset="0"/>
              <a:cs typeface="Times New Roman" pitchFamily="18" charset="0"/>
            </a:endParaRPr>
          </a:p>
        </p:txBody>
      </p:sp>
      <p:sp>
        <p:nvSpPr>
          <p:cNvPr id="5" name="Содержимое 4"/>
          <p:cNvSpPr>
            <a:spLocks noGrp="1"/>
          </p:cNvSpPr>
          <p:nvPr>
            <p:ph idx="1"/>
          </p:nvPr>
        </p:nvSpPr>
        <p:spPr>
          <a:xfrm>
            <a:off x="611560" y="1554162"/>
            <a:ext cx="8136904" cy="4525963"/>
          </a:xfrm>
        </p:spPr>
        <p:txBody>
          <a:bodyPr>
            <a:normAutofit fontScale="92500"/>
          </a:bodyPr>
          <a:lstStyle/>
          <a:p>
            <a:pPr>
              <a:buNone/>
            </a:pPr>
            <a:r>
              <a:rPr lang="kk-KZ" dirty="0" smtClean="0"/>
              <a:t>                                     </a:t>
            </a:r>
            <a:r>
              <a:rPr lang="kk-KZ" b="1" dirty="0" smtClean="0">
                <a:solidFill>
                  <a:srgbClr val="C00000"/>
                </a:solidFill>
                <a:latin typeface="Times New Roman" pitchFamily="18" charset="0"/>
                <a:cs typeface="Times New Roman" pitchFamily="18" charset="0"/>
              </a:rPr>
              <a:t>Тақырыбы:</a:t>
            </a:r>
          </a:p>
          <a:p>
            <a:pPr>
              <a:buNone/>
            </a:pPr>
            <a:r>
              <a:rPr lang="kk-KZ" b="1" dirty="0" smtClean="0">
                <a:solidFill>
                  <a:srgbClr val="C00000"/>
                </a:solidFill>
                <a:latin typeface="Times New Roman" pitchFamily="18" charset="0"/>
                <a:cs typeface="Times New Roman" pitchFamily="18" charset="0"/>
              </a:rPr>
              <a:t>           “Үрмебұршақтың   пайдасы”</a:t>
            </a:r>
          </a:p>
          <a:p>
            <a:pPr>
              <a:buNone/>
            </a:pPr>
            <a:endParaRPr lang="kk-KZ" b="1" dirty="0" smtClean="0">
              <a:solidFill>
                <a:srgbClr val="C00000"/>
              </a:solidFill>
              <a:latin typeface="Times New Roman" pitchFamily="18" charset="0"/>
              <a:cs typeface="Times New Roman" pitchFamily="18" charset="0"/>
            </a:endParaRPr>
          </a:p>
          <a:p>
            <a:r>
              <a:rPr lang="kk-KZ" b="1" dirty="0" smtClean="0">
                <a:solidFill>
                  <a:srgbClr val="C00000"/>
                </a:solidFill>
                <a:latin typeface="Times New Roman" pitchFamily="18" charset="0"/>
                <a:cs typeface="Times New Roman" pitchFamily="18" charset="0"/>
              </a:rPr>
              <a:t>Авторы: 2”Ә”  сынып  оқушысы</a:t>
            </a:r>
          </a:p>
          <a:p>
            <a:r>
              <a:rPr lang="kk-KZ" b="1" dirty="0" smtClean="0">
                <a:solidFill>
                  <a:srgbClr val="C00000"/>
                </a:solidFill>
                <a:latin typeface="Times New Roman" pitchFamily="18" charset="0"/>
                <a:cs typeface="Times New Roman" pitchFamily="18" charset="0"/>
              </a:rPr>
              <a:t>Хуантхан  Нұртілеу</a:t>
            </a:r>
          </a:p>
          <a:p>
            <a:r>
              <a:rPr lang="kk-KZ" b="1" dirty="0" smtClean="0">
                <a:solidFill>
                  <a:srgbClr val="C00000"/>
                </a:solidFill>
                <a:latin typeface="Times New Roman" pitchFamily="18" charset="0"/>
                <a:cs typeface="Times New Roman" pitchFamily="18" charset="0"/>
              </a:rPr>
              <a:t>Жетекшісі:  Сыздыкова  Роза  Сахабақызы</a:t>
            </a:r>
          </a:p>
          <a:p>
            <a:r>
              <a:rPr lang="kk-KZ" b="1" dirty="0" smtClean="0">
                <a:solidFill>
                  <a:srgbClr val="C00000"/>
                </a:solidFill>
                <a:latin typeface="Times New Roman" pitchFamily="18" charset="0"/>
                <a:cs typeface="Times New Roman" pitchFamily="18" charset="0"/>
              </a:rPr>
              <a:t>Ерейментау  ауданы </a:t>
            </a:r>
          </a:p>
          <a:p>
            <a:r>
              <a:rPr lang="kk-KZ" b="1" dirty="0" smtClean="0">
                <a:solidFill>
                  <a:srgbClr val="C00000"/>
                </a:solidFill>
                <a:latin typeface="Times New Roman" pitchFamily="18" charset="0"/>
                <a:cs typeface="Times New Roman" pitchFamily="18" charset="0"/>
              </a:rPr>
              <a:t>Т. Шаханов  атындағы №3  орта  мектебі</a:t>
            </a:r>
            <a:endParaRPr lang="kk-KZ" b="1" dirty="0" smtClean="0">
              <a:solidFill>
                <a:srgbClr val="C00000"/>
              </a:solidFill>
              <a:latin typeface="Times New Roman" pitchFamily="18" charset="0"/>
              <a:cs typeface="Times New Roman"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kk-KZ" sz="3200" dirty="0" smtClean="0">
                <a:latin typeface="Times New Roman" pitchFamily="18" charset="0"/>
                <a:cs typeface="Times New Roman" pitchFamily="18" charset="0"/>
              </a:rPr>
              <a:t>Қарсы  көрсетілімдер</a:t>
            </a:r>
            <a:endParaRPr lang="ru-RU" sz="3200" dirty="0">
              <a:latin typeface="Times New Roman" pitchFamily="18" charset="0"/>
              <a:cs typeface="Times New Roman" pitchFamily="18" charset="0"/>
            </a:endParaRPr>
          </a:p>
        </p:txBody>
      </p:sp>
      <p:sp>
        <p:nvSpPr>
          <p:cNvPr id="3" name="Содержимое 2"/>
          <p:cNvSpPr>
            <a:spLocks noGrp="1"/>
          </p:cNvSpPr>
          <p:nvPr>
            <p:ph idx="1"/>
          </p:nvPr>
        </p:nvSpPr>
        <p:spPr/>
        <p:txBody>
          <a:bodyPr>
            <a:normAutofit/>
          </a:bodyPr>
          <a:lstStyle/>
          <a:p>
            <a:r>
              <a:rPr lang="kk-KZ" sz="2400" dirty="0" smtClean="0">
                <a:latin typeface="Times New Roman" pitchFamily="18" charset="0"/>
                <a:cs typeface="Times New Roman" pitchFamily="18" charset="0"/>
              </a:rPr>
              <a:t>Үрмебұршақты қарт кісілерге, гастритпен, тоқ ішегі қабынған, асқазан жарасы, өт қабынуы, артық тұздың жиналуымен ауыратын науқастарға жеуге болмайды. </a:t>
            </a:r>
            <a:endParaRPr lang="kk-KZ" sz="2400" dirty="0" smtClean="0">
              <a:latin typeface="Times New Roman" pitchFamily="18" charset="0"/>
              <a:cs typeface="Times New Roman" pitchFamily="18" charset="0"/>
            </a:endParaRPr>
          </a:p>
          <a:p>
            <a:r>
              <a:rPr lang="kk-KZ" sz="2400" dirty="0" smtClean="0">
                <a:latin typeface="Times New Roman" pitchFamily="18" charset="0"/>
                <a:cs typeface="Times New Roman" pitchFamily="18" charset="0"/>
              </a:rPr>
              <a:t>Бұршақты </a:t>
            </a:r>
            <a:r>
              <a:rPr lang="kk-KZ" sz="2400" dirty="0" smtClean="0">
                <a:latin typeface="Times New Roman" pitchFamily="18" charset="0"/>
                <a:cs typeface="Times New Roman" pitchFamily="18" charset="0"/>
              </a:rPr>
              <a:t>шикі күйінде жеу улануға әкеп соқтыруы мүмкін. Көптеген адамдарға үрмебұршақ жақпайтындықтан, іштің кебуі мүмкін. Мұны болдырмас үшін, үрмебұршақпен бірге </a:t>
            </a:r>
            <a:r>
              <a:rPr lang="kk-KZ" sz="2400" dirty="0" smtClean="0">
                <a:latin typeface="Times New Roman" pitchFamily="18" charset="0"/>
                <a:cs typeface="Times New Roman" pitchFamily="18" charset="0"/>
              </a:rPr>
              <a:t>аскөкті қосып  </a:t>
            </a:r>
            <a:r>
              <a:rPr lang="kk-KZ" sz="2400" dirty="0" smtClean="0">
                <a:latin typeface="Times New Roman" pitchFamily="18" charset="0"/>
                <a:cs typeface="Times New Roman" pitchFamily="18" charset="0"/>
              </a:rPr>
              <a:t>жеген дұрыс. </a:t>
            </a:r>
            <a:endParaRPr lang="kk-KZ" sz="2400" dirty="0" smtClean="0">
              <a:latin typeface="Times New Roman" pitchFamily="18" charset="0"/>
              <a:cs typeface="Times New Roman" pitchFamily="18" charset="0"/>
            </a:endParaRPr>
          </a:p>
          <a:p>
            <a:r>
              <a:rPr lang="kk-KZ" sz="2400" dirty="0" smtClean="0">
                <a:latin typeface="Times New Roman" pitchFamily="18" charset="0"/>
                <a:cs typeface="Times New Roman" pitchFamily="18" charset="0"/>
              </a:rPr>
              <a:t>Қызыл </a:t>
            </a:r>
            <a:r>
              <a:rPr lang="kk-KZ" sz="2400" dirty="0" smtClean="0">
                <a:latin typeface="Times New Roman" pitchFamily="18" charset="0"/>
                <a:cs typeface="Times New Roman" pitchFamily="18" charset="0"/>
              </a:rPr>
              <a:t>үрмебұршаққа қарағанда ақ үрмебұршақ іш кебуді аз тудырады.</a:t>
            </a:r>
            <a:endParaRPr lang="ru-RU" sz="2400" dirty="0" smtClean="0">
              <a:latin typeface="Times New Roman" pitchFamily="18" charset="0"/>
              <a:cs typeface="Times New Roman" pitchFamily="18" charset="0"/>
            </a:endParaRPr>
          </a:p>
          <a:p>
            <a:endParaRPr lang="ru-RU"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smtClean="0">
                <a:solidFill>
                  <a:srgbClr val="FF0000"/>
                </a:solidFill>
                <a:hlinkClick r:id="rId2" tooltip="Ғылыми топтастыруы (мұндай бет жоқ)"/>
              </a:rPr>
              <a:t>    </a:t>
            </a:r>
            <a:r>
              <a:rPr lang="ru-RU" b="1" dirty="0" err="1" smtClean="0">
                <a:solidFill>
                  <a:srgbClr val="FF0000"/>
                </a:solidFill>
                <a:hlinkClick r:id="rId2" tooltip="Ғылыми топтастыруы (мұндай бет жоқ)"/>
              </a:rPr>
              <a:t>Ғылыми      топтастыруы</a:t>
            </a:r>
            <a:r>
              <a:rPr lang="ru-RU" dirty="0" smtClean="0"/>
              <a:t/>
            </a:r>
            <a:br>
              <a:rPr lang="ru-RU" dirty="0" smtClean="0"/>
            </a:br>
            <a:endParaRPr lang="ru-RU" dirty="0"/>
          </a:p>
        </p:txBody>
      </p:sp>
      <p:sp>
        <p:nvSpPr>
          <p:cNvPr id="3" name="Содержимое 2"/>
          <p:cNvSpPr>
            <a:spLocks noGrp="1"/>
          </p:cNvSpPr>
          <p:nvPr>
            <p:ph idx="1"/>
          </p:nvPr>
        </p:nvSpPr>
        <p:spPr>
          <a:xfrm>
            <a:off x="304800" y="1554162"/>
            <a:ext cx="4771256" cy="4827166"/>
          </a:xfrm>
        </p:spPr>
        <p:txBody>
          <a:bodyPr>
            <a:normAutofit/>
          </a:bodyPr>
          <a:lstStyle/>
          <a:p>
            <a:r>
              <a:rPr lang="ru-RU" sz="2200" b="1" dirty="0" err="1" smtClean="0">
                <a:latin typeface="Times New Roman" pitchFamily="18" charset="0"/>
                <a:cs typeface="Times New Roman" pitchFamily="18" charset="0"/>
              </a:rPr>
              <a:t>Үрме </a:t>
            </a:r>
            <a:r>
              <a:rPr lang="ru-RU" sz="2200" b="1" dirty="0" err="1" smtClean="0">
                <a:latin typeface="Times New Roman" pitchFamily="18" charset="0"/>
                <a:cs typeface="Times New Roman" pitchFamily="18" charset="0"/>
              </a:rPr>
              <a:t>бұршақ</a:t>
            </a:r>
            <a:endParaRPr lang="ru-RU" sz="2200" dirty="0" smtClean="0">
              <a:latin typeface="Times New Roman" pitchFamily="18" charset="0"/>
              <a:cs typeface="Times New Roman" pitchFamily="18" charset="0"/>
            </a:endParaRPr>
          </a:p>
          <a:p>
            <a:pPr>
              <a:buNone/>
            </a:pPr>
            <a:endParaRPr lang="ru-RU" sz="2200" dirty="0" smtClean="0">
              <a:latin typeface="Times New Roman" pitchFamily="18" charset="0"/>
              <a:cs typeface="Times New Roman" pitchFamily="18" charset="0"/>
            </a:endParaRPr>
          </a:p>
          <a:p>
            <a:r>
              <a:rPr lang="ru-RU" sz="2200" dirty="0" err="1" smtClean="0">
                <a:latin typeface="Times New Roman" pitchFamily="18" charset="0"/>
                <a:cs typeface="Times New Roman" pitchFamily="18" charset="0"/>
              </a:rPr>
              <a:t>Дүниесі:   </a:t>
            </a:r>
            <a:r>
              <a:rPr lang="ru-RU" sz="2200" dirty="0" err="1" smtClean="0">
                <a:latin typeface="Times New Roman" pitchFamily="18" charset="0"/>
                <a:cs typeface="Times New Roman" pitchFamily="18" charset="0"/>
                <a:hlinkClick r:id="rId3" tooltip="Өсімдіктер"/>
              </a:rPr>
              <a:t>Өсімдіктер</a:t>
            </a:r>
            <a:endParaRPr lang="ru-RU" sz="2200" dirty="0" smtClean="0">
              <a:latin typeface="Times New Roman" pitchFamily="18" charset="0"/>
              <a:cs typeface="Times New Roman" pitchFamily="18" charset="0"/>
            </a:endParaRPr>
          </a:p>
          <a:p>
            <a:r>
              <a:rPr lang="ru-RU" sz="2200" dirty="0" err="1" smtClean="0">
                <a:latin typeface="Times New Roman" pitchFamily="18" charset="0"/>
                <a:cs typeface="Times New Roman" pitchFamily="18" charset="0"/>
              </a:rPr>
              <a:t>Бөлімі:</a:t>
            </a:r>
            <a:r>
              <a:rPr lang="ru-RU" sz="2200" dirty="0" err="1" smtClean="0">
                <a:latin typeface="Times New Roman" pitchFamily="18" charset="0"/>
                <a:cs typeface="Times New Roman" pitchFamily="18" charset="0"/>
                <a:hlinkClick r:id="rId4" tooltip="Гүлді өсімдіктер"/>
              </a:rPr>
              <a:t>Гүлді </a:t>
            </a:r>
            <a:r>
              <a:rPr lang="ru-RU" sz="2200" dirty="0" err="1" smtClean="0">
                <a:latin typeface="Times New Roman" pitchFamily="18" charset="0"/>
                <a:cs typeface="Times New Roman" pitchFamily="18" charset="0"/>
                <a:hlinkClick r:id="rId4" tooltip="Гүлді өсімдіктер"/>
              </a:rPr>
              <a:t>өсімдіктер</a:t>
            </a:r>
            <a:endParaRPr lang="ru-RU" sz="2200" dirty="0" smtClean="0">
              <a:latin typeface="Times New Roman" pitchFamily="18" charset="0"/>
              <a:cs typeface="Times New Roman" pitchFamily="18" charset="0"/>
            </a:endParaRPr>
          </a:p>
          <a:p>
            <a:r>
              <a:rPr lang="ru-RU" sz="2200" dirty="0" err="1" smtClean="0">
                <a:latin typeface="Times New Roman" pitchFamily="18" charset="0"/>
                <a:cs typeface="Times New Roman" pitchFamily="18" charset="0"/>
              </a:rPr>
              <a:t>Тобы:</a:t>
            </a:r>
            <a:r>
              <a:rPr lang="ru-RU" sz="2200" dirty="0" err="1" smtClean="0">
                <a:latin typeface="Times New Roman" pitchFamily="18" charset="0"/>
                <a:cs typeface="Times New Roman" pitchFamily="18" charset="0"/>
                <a:hlinkClick r:id="rId5" tooltip="Қос жарнақтылар"/>
              </a:rPr>
              <a:t>Қос </a:t>
            </a:r>
            <a:r>
              <a:rPr lang="ru-RU" sz="2200" dirty="0" err="1" smtClean="0">
                <a:latin typeface="Times New Roman" pitchFamily="18" charset="0"/>
                <a:cs typeface="Times New Roman" pitchFamily="18" charset="0"/>
                <a:hlinkClick r:id="rId5" tooltip="Қос жарнақтылар"/>
              </a:rPr>
              <a:t>жарнақтылар</a:t>
            </a:r>
            <a:endParaRPr lang="ru-RU" sz="2200" dirty="0" smtClean="0">
              <a:latin typeface="Times New Roman" pitchFamily="18" charset="0"/>
              <a:cs typeface="Times New Roman" pitchFamily="18" charset="0"/>
            </a:endParaRPr>
          </a:p>
          <a:p>
            <a:r>
              <a:rPr lang="ru-RU" sz="2200" dirty="0" err="1" smtClean="0">
                <a:latin typeface="Times New Roman" pitchFamily="18" charset="0"/>
                <a:cs typeface="Times New Roman" pitchFamily="18" charset="0"/>
              </a:rPr>
              <a:t>Сабы:</a:t>
            </a:r>
            <a:r>
              <a:rPr lang="ru-RU" sz="2200" dirty="0" err="1" smtClean="0">
                <a:latin typeface="Times New Roman" pitchFamily="18" charset="0"/>
                <a:cs typeface="Times New Roman" pitchFamily="18" charset="0"/>
                <a:hlinkClick r:id="rId6" tooltip="Fabales (мұндай бет жоқ)"/>
              </a:rPr>
              <a:t>Fabales</a:t>
            </a:r>
            <a:endParaRPr lang="ru-RU" sz="2200" dirty="0" smtClean="0">
              <a:latin typeface="Times New Roman" pitchFamily="18" charset="0"/>
              <a:cs typeface="Times New Roman" pitchFamily="18" charset="0"/>
            </a:endParaRPr>
          </a:p>
          <a:p>
            <a:r>
              <a:rPr lang="ru-RU" sz="2200" dirty="0" err="1" smtClean="0">
                <a:latin typeface="Times New Roman" pitchFamily="18" charset="0"/>
                <a:cs typeface="Times New Roman" pitchFamily="18" charset="0"/>
              </a:rPr>
              <a:t>Тұқымдасы: </a:t>
            </a:r>
            <a:r>
              <a:rPr lang="ru-RU" sz="2200" dirty="0" err="1" smtClean="0">
                <a:latin typeface="Times New Roman" pitchFamily="18" charset="0"/>
                <a:cs typeface="Times New Roman" pitchFamily="18" charset="0"/>
                <a:hlinkClick r:id="rId7" tooltip="Бұршақ тұқымдасы"/>
              </a:rPr>
              <a:t>Бұршақ </a:t>
            </a:r>
            <a:r>
              <a:rPr lang="ru-RU" sz="2200" dirty="0" err="1" smtClean="0">
                <a:latin typeface="Times New Roman" pitchFamily="18" charset="0"/>
                <a:cs typeface="Times New Roman" pitchFamily="18" charset="0"/>
                <a:hlinkClick r:id="rId7" tooltip="Бұршақ тұқымдасы"/>
              </a:rPr>
              <a:t>тұқымдасы</a:t>
            </a:r>
            <a:endParaRPr lang="ru-RU" sz="2200" dirty="0" smtClean="0">
              <a:latin typeface="Times New Roman" pitchFamily="18" charset="0"/>
              <a:cs typeface="Times New Roman" pitchFamily="18" charset="0"/>
            </a:endParaRPr>
          </a:p>
          <a:p>
            <a:r>
              <a:rPr lang="ru-RU" sz="2200" dirty="0" err="1" smtClean="0">
                <a:latin typeface="Times New Roman" pitchFamily="18" charset="0"/>
                <a:cs typeface="Times New Roman" pitchFamily="18" charset="0"/>
              </a:rPr>
              <a:t>Кіші</a:t>
            </a:r>
            <a:r>
              <a:rPr lang="ru-RU" sz="2200" dirty="0" smtClean="0">
                <a:latin typeface="Times New Roman" pitchFamily="18" charset="0"/>
                <a:cs typeface="Times New Roman" pitchFamily="18" charset="0"/>
              </a:rPr>
              <a:t> </a:t>
            </a:r>
            <a:r>
              <a:rPr lang="ru-RU" sz="2200" dirty="0" err="1" smtClean="0">
                <a:latin typeface="Times New Roman" pitchFamily="18" charset="0"/>
                <a:cs typeface="Times New Roman" pitchFamily="18" charset="0"/>
              </a:rPr>
              <a:t>тұқымдасы:</a:t>
            </a:r>
            <a:r>
              <a:rPr lang="ru-RU" sz="2200" dirty="0" err="1" smtClean="0">
                <a:latin typeface="Times New Roman" pitchFamily="18" charset="0"/>
                <a:cs typeface="Times New Roman" pitchFamily="18" charset="0"/>
                <a:hlinkClick r:id="rId8" tooltip="Faboideae (мұндай бет жоқ)"/>
              </a:rPr>
              <a:t>Faboideae</a:t>
            </a:r>
            <a:endParaRPr lang="ru-RU" sz="2200" dirty="0" smtClean="0">
              <a:latin typeface="Times New Roman" pitchFamily="18" charset="0"/>
              <a:cs typeface="Times New Roman" pitchFamily="18" charset="0"/>
            </a:endParaRPr>
          </a:p>
          <a:p>
            <a:r>
              <a:rPr lang="ru-RU" sz="2200" dirty="0" err="1" smtClean="0">
                <a:latin typeface="Times New Roman" pitchFamily="18" charset="0"/>
                <a:cs typeface="Times New Roman" pitchFamily="18" charset="0"/>
              </a:rPr>
              <a:t>пайдасы</a:t>
            </a:r>
            <a:r>
              <a:rPr lang="ru-RU" sz="2200" dirty="0" smtClean="0">
                <a:latin typeface="Times New Roman" pitchFamily="18" charset="0"/>
                <a:cs typeface="Times New Roman" pitchFamily="18" charset="0"/>
              </a:rPr>
              <a:t>: </a:t>
            </a:r>
            <a:r>
              <a:rPr lang="ru-RU" sz="2200" dirty="0" err="1" smtClean="0">
                <a:solidFill>
                  <a:schemeClr val="accent4"/>
                </a:solidFill>
                <a:latin typeface="Times New Roman" pitchFamily="18" charset="0"/>
                <a:cs typeface="Times New Roman" pitchFamily="18" charset="0"/>
              </a:rPr>
              <a:t>адам</a:t>
            </a:r>
            <a:r>
              <a:rPr lang="ru-RU" sz="2200" dirty="0" smtClean="0">
                <a:solidFill>
                  <a:schemeClr val="accent4"/>
                </a:solidFill>
                <a:latin typeface="Times New Roman" pitchFamily="18" charset="0"/>
                <a:cs typeface="Times New Roman" pitchFamily="18" charset="0"/>
              </a:rPr>
              <a:t> </a:t>
            </a:r>
            <a:r>
              <a:rPr lang="ru-RU" sz="2200" dirty="0" err="1" smtClean="0">
                <a:solidFill>
                  <a:schemeClr val="accent4"/>
                </a:solidFill>
                <a:latin typeface="Times New Roman" pitchFamily="18" charset="0"/>
                <a:cs typeface="Times New Roman" pitchFamily="18" charset="0"/>
              </a:rPr>
              <a:t>денсаулығына   зор</a:t>
            </a:r>
            <a:endParaRPr lang="ru-RU" sz="2200" dirty="0" smtClean="0">
              <a:solidFill>
                <a:schemeClr val="accent4"/>
              </a:solidFill>
              <a:latin typeface="Times New Roman" pitchFamily="18" charset="0"/>
              <a:cs typeface="Times New Roman" pitchFamily="18" charset="0"/>
            </a:endParaRPr>
          </a:p>
          <a:p>
            <a:r>
              <a:rPr lang="ru-RU" sz="2200" dirty="0" err="1" smtClean="0">
                <a:latin typeface="Times New Roman" pitchFamily="18" charset="0"/>
                <a:cs typeface="Times New Roman" pitchFamily="18" charset="0"/>
              </a:rPr>
              <a:t>Кіші</a:t>
            </a:r>
            <a:r>
              <a:rPr lang="ru-RU" sz="2200" dirty="0" smtClean="0">
                <a:latin typeface="Times New Roman" pitchFamily="18" charset="0"/>
                <a:cs typeface="Times New Roman" pitchFamily="18" charset="0"/>
              </a:rPr>
              <a:t> </a:t>
            </a:r>
            <a:r>
              <a:rPr lang="ru-RU" sz="2200" dirty="0" err="1" smtClean="0">
                <a:latin typeface="Times New Roman" pitchFamily="18" charset="0"/>
                <a:cs typeface="Times New Roman" pitchFamily="18" charset="0"/>
              </a:rPr>
              <a:t>тайпасы:</a:t>
            </a:r>
            <a:r>
              <a:rPr lang="ru-RU" sz="2200" dirty="0" err="1" smtClean="0">
                <a:solidFill>
                  <a:schemeClr val="accent4"/>
                </a:solidFill>
                <a:latin typeface="Times New Roman" pitchFamily="18" charset="0"/>
                <a:cs typeface="Times New Roman" pitchFamily="18" charset="0"/>
              </a:rPr>
              <a:t>Phaseolinae</a:t>
            </a:r>
            <a:endParaRPr lang="ru-RU" sz="2200" dirty="0" smtClean="0">
              <a:solidFill>
                <a:schemeClr val="accent4"/>
              </a:solidFill>
              <a:latin typeface="Times New Roman" pitchFamily="18" charset="0"/>
              <a:cs typeface="Times New Roman" pitchFamily="18" charset="0"/>
            </a:endParaRPr>
          </a:p>
          <a:p>
            <a:r>
              <a:rPr lang="ru-RU" sz="2200" dirty="0" err="1" smtClean="0">
                <a:latin typeface="Times New Roman" pitchFamily="18" charset="0"/>
                <a:cs typeface="Times New Roman" pitchFamily="18" charset="0"/>
              </a:rPr>
              <a:t>Тегі:</a:t>
            </a:r>
            <a:r>
              <a:rPr lang="ru-RU" sz="2200" b="1" i="1" dirty="0" err="1" smtClean="0">
                <a:solidFill>
                  <a:schemeClr val="accent4"/>
                </a:solidFill>
                <a:latin typeface="Times New Roman" pitchFamily="18" charset="0"/>
                <a:cs typeface="Times New Roman" pitchFamily="18" charset="0"/>
              </a:rPr>
              <a:t>Үрмебұршақ</a:t>
            </a:r>
            <a:endParaRPr lang="ru-RU" sz="2200" dirty="0" smtClean="0">
              <a:solidFill>
                <a:schemeClr val="accent4"/>
              </a:solidFill>
              <a:latin typeface="Times New Roman" pitchFamily="18" charset="0"/>
              <a:cs typeface="Times New Roman" pitchFamily="18" charset="0"/>
            </a:endParaRPr>
          </a:p>
          <a:p>
            <a:endParaRPr lang="ru-RU" dirty="0"/>
          </a:p>
        </p:txBody>
      </p:sp>
      <p:pic>
        <p:nvPicPr>
          <p:cNvPr id="4" name="Рисунок 3" descr="P. vulgaris">
            <a:hlinkClick r:id="rId9" tooltip="&quot;P. vulgaris&quot;"/>
          </p:cNvPr>
          <p:cNvPicPr/>
          <p:nvPr/>
        </p:nvPicPr>
        <p:blipFill>
          <a:blip r:embed="rId10" cstate="print"/>
          <a:srcRect/>
          <a:stretch>
            <a:fillRect/>
          </a:stretch>
        </p:blipFill>
        <p:spPr bwMode="auto">
          <a:xfrm>
            <a:off x="5724128" y="1484784"/>
            <a:ext cx="2087880" cy="2795270"/>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476672"/>
            <a:ext cx="7498080" cy="940966"/>
          </a:xfrm>
        </p:spPr>
        <p:txBody>
          <a:bodyPr>
            <a:normAutofit fontScale="90000"/>
          </a:bodyPr>
          <a:lstStyle/>
          <a:p>
            <a:r>
              <a:rPr lang="kk-KZ" dirty="0" smtClean="0"/>
              <a:t>                   </a:t>
            </a:r>
            <a:r>
              <a:rPr lang="kk-KZ" sz="2200" dirty="0" smtClean="0"/>
              <a:t> </a:t>
            </a:r>
            <a:br>
              <a:rPr lang="kk-KZ" sz="2200" dirty="0" smtClean="0"/>
            </a:br>
            <a:r>
              <a:rPr lang="kk-KZ" sz="2200" dirty="0" smtClean="0"/>
              <a:t> </a:t>
            </a:r>
            <a:r>
              <a:rPr lang="kk-KZ" sz="2200" dirty="0" smtClean="0"/>
              <a:t> </a:t>
            </a:r>
            <a:br>
              <a:rPr lang="kk-KZ" sz="2200" dirty="0" smtClean="0"/>
            </a:br>
            <a:r>
              <a:rPr lang="kk-KZ" sz="2200" dirty="0" smtClean="0"/>
              <a:t/>
            </a:r>
            <a:br>
              <a:rPr lang="kk-KZ" sz="2200" dirty="0" smtClean="0"/>
            </a:br>
            <a:r>
              <a:rPr lang="kk-KZ" sz="2200" dirty="0" smtClean="0"/>
              <a:t> </a:t>
            </a:r>
            <a:r>
              <a:rPr lang="kk-KZ" sz="2000" b="1" dirty="0" smtClean="0"/>
              <a:t> </a:t>
            </a:r>
            <a:r>
              <a:rPr lang="ru-RU" sz="2000" dirty="0" smtClean="0"/>
              <a:t/>
            </a:r>
            <a:br>
              <a:rPr lang="ru-RU" sz="2000" dirty="0" smtClean="0"/>
            </a:br>
            <a:r>
              <a:rPr lang="kk-KZ" sz="1800" b="1" dirty="0" smtClean="0">
                <a:latin typeface="Times New Roman" pitchFamily="18" charset="0"/>
                <a:cs typeface="Times New Roman" pitchFamily="18" charset="0"/>
              </a:rPr>
              <a:t>                                         2.5  Бейнебаян</a:t>
            </a:r>
            <a:r>
              <a:rPr lang="ru-RU" sz="1800" dirty="0" smtClean="0">
                <a:latin typeface="Times New Roman" pitchFamily="18" charset="0"/>
                <a:cs typeface="Times New Roman" pitchFamily="18" charset="0"/>
              </a:rPr>
              <a:t/>
            </a:r>
            <a:br>
              <a:rPr lang="ru-RU" sz="1800" dirty="0" smtClean="0">
                <a:latin typeface="Times New Roman" pitchFamily="18" charset="0"/>
                <a:cs typeface="Times New Roman" pitchFamily="18" charset="0"/>
              </a:rPr>
            </a:br>
            <a:r>
              <a:rPr lang="kk-KZ" sz="1800" dirty="0" smtClean="0">
                <a:latin typeface="Times New Roman" pitchFamily="18" charset="0"/>
                <a:cs typeface="Times New Roman" pitchFamily="18" charset="0"/>
              </a:rPr>
              <a:t>        Қазақстан   телеарнасы  «Таң шолпан»  бағдарламасынан  алыңған «Үрмебұршақ» тақырыбына  арналған  бейнебаян тыңдалды.</a:t>
            </a:r>
            <a:r>
              <a:rPr lang="ru-RU" sz="2000" dirty="0" smtClean="0"/>
              <a:t/>
            </a:r>
            <a:br>
              <a:rPr lang="ru-RU" sz="2000" dirty="0" smtClean="0"/>
            </a:br>
            <a:r>
              <a:rPr lang="kk-KZ" sz="2200" dirty="0" smtClean="0"/>
              <a:t/>
            </a:r>
            <a:br>
              <a:rPr lang="kk-KZ" sz="2200" dirty="0" smtClean="0"/>
            </a:br>
            <a:r>
              <a:rPr lang="kk-KZ" dirty="0" smtClean="0"/>
              <a:t/>
            </a:r>
            <a:br>
              <a:rPr lang="kk-KZ" dirty="0" smtClean="0"/>
            </a:br>
            <a:r>
              <a:rPr lang="kk-KZ" dirty="0" smtClean="0"/>
              <a:t/>
            </a:r>
            <a:br>
              <a:rPr lang="kk-KZ" dirty="0" smtClean="0"/>
            </a:br>
            <a:endParaRPr lang="ru-RU" dirty="0"/>
          </a:p>
        </p:txBody>
      </p:sp>
      <p:sp>
        <p:nvSpPr>
          <p:cNvPr id="3" name="Содержимое 2"/>
          <p:cNvSpPr>
            <a:spLocks noGrp="1"/>
          </p:cNvSpPr>
          <p:nvPr>
            <p:ph idx="1"/>
          </p:nvPr>
        </p:nvSpPr>
        <p:spPr/>
        <p:txBody>
          <a:bodyPr/>
          <a:lstStyle/>
          <a:p>
            <a:pPr>
              <a:buNone/>
            </a:pPr>
            <a:endParaRPr lang="ru-RU" dirty="0"/>
          </a:p>
        </p:txBody>
      </p:sp>
      <p:graphicFrame>
        <p:nvGraphicFramePr>
          <p:cNvPr id="3074" name="Object 2"/>
          <p:cNvGraphicFramePr>
            <a:graphicFrameLocks noChangeAspect="1"/>
          </p:cNvGraphicFramePr>
          <p:nvPr/>
        </p:nvGraphicFramePr>
        <p:xfrm>
          <a:off x="3981450" y="3187700"/>
          <a:ext cx="1181100" cy="481013"/>
        </p:xfrm>
        <a:graphic>
          <a:graphicData uri="http://schemas.openxmlformats.org/presentationml/2006/ole">
            <p:oleObj spid="_x0000_s3074" name="Объект упаковщика для оболочки" showAsIcon="1" r:id="rId3" imgW="1180800" imgH="480960" progId="Package">
              <p:embed/>
            </p:oleObj>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kk-KZ" dirty="0" smtClean="0">
                <a:latin typeface="Times New Roman" pitchFamily="18" charset="0"/>
                <a:cs typeface="Times New Roman" pitchFamily="18" charset="0"/>
              </a:rPr>
              <a:t>Тәжірибе  жұмысы</a:t>
            </a:r>
            <a:endParaRPr lang="ru-RU" dirty="0">
              <a:latin typeface="Times New Roman" pitchFamily="18" charset="0"/>
              <a:cs typeface="Times New Roman" pitchFamily="18" charset="0"/>
            </a:endParaRPr>
          </a:p>
        </p:txBody>
      </p:sp>
      <p:sp>
        <p:nvSpPr>
          <p:cNvPr id="3" name="Содержимое 2"/>
          <p:cNvSpPr>
            <a:spLocks noGrp="1"/>
          </p:cNvSpPr>
          <p:nvPr>
            <p:ph idx="1"/>
          </p:nvPr>
        </p:nvSpPr>
        <p:spPr/>
        <p:txBody>
          <a:bodyPr>
            <a:normAutofit/>
          </a:bodyPr>
          <a:lstStyle/>
          <a:p>
            <a:pPr>
              <a:buNone/>
            </a:pPr>
            <a:r>
              <a:rPr lang="kk-KZ" sz="1400" dirty="0" smtClean="0">
                <a:latin typeface="Times New Roman" pitchFamily="18" charset="0"/>
                <a:cs typeface="Times New Roman" pitchFamily="18" charset="0"/>
              </a:rPr>
              <a:t/>
            </a:r>
            <a:br>
              <a:rPr lang="kk-KZ" sz="1400" dirty="0" smtClean="0">
                <a:latin typeface="Times New Roman" pitchFamily="18" charset="0"/>
                <a:cs typeface="Times New Roman" pitchFamily="18" charset="0"/>
              </a:rPr>
            </a:br>
            <a:r>
              <a:rPr lang="kk-KZ" sz="1400" dirty="0" smtClean="0">
                <a:latin typeface="Times New Roman" pitchFamily="18" charset="0"/>
                <a:cs typeface="Times New Roman" pitchFamily="18" charset="0"/>
              </a:rPr>
              <a:t>      Үрмебұршақ – жылу сүйгіш өсімдік. Сондықтан ол ыстық жақтарда өседі. Үрмебұршақ біздің елімізде де өсіріледі. Үрмебұршақты суық топыраққа отырғызбайды. Сондықтан оны күн жылынған кезде отырғызады. Үрмебұршақ өсу үшін жылу, су, жарық және ауа қажет. Біз бүгін үрмебұршақты қалай отырғызу керектігін үйренеміз және оны </a:t>
            </a:r>
            <a:r>
              <a:rPr lang="kk-KZ" sz="1400" dirty="0" smtClean="0">
                <a:latin typeface="Times New Roman" pitchFamily="18" charset="0"/>
                <a:cs typeface="Times New Roman" pitchFamily="18" charset="0"/>
              </a:rPr>
              <a:t>қалай </a:t>
            </a:r>
            <a:r>
              <a:rPr lang="kk-KZ" sz="1400" dirty="0" smtClean="0">
                <a:latin typeface="Times New Roman" pitchFamily="18" charset="0"/>
                <a:cs typeface="Times New Roman" pitchFamily="18" charset="0"/>
              </a:rPr>
              <a:t>отырғызу керектігін көрсетеміз. </a:t>
            </a:r>
          </a:p>
          <a:p>
            <a:pPr>
              <a:buNone/>
            </a:pPr>
            <a:endParaRPr lang="kk-KZ" sz="1400" dirty="0" smtClean="0">
              <a:latin typeface="Times New Roman" pitchFamily="18" charset="0"/>
              <a:cs typeface="Times New Roman" pitchFamily="18" charset="0"/>
            </a:endParaRPr>
          </a:p>
          <a:p>
            <a:pPr>
              <a:buNone/>
            </a:pPr>
            <a:endParaRPr lang="ru-RU" sz="1400" dirty="0">
              <a:latin typeface="Times New Roman" pitchFamily="18" charset="0"/>
              <a:cs typeface="Times New Roman" pitchFamily="18" charset="0"/>
            </a:endParaRPr>
          </a:p>
        </p:txBody>
      </p:sp>
      <p:pic>
        <p:nvPicPr>
          <p:cNvPr id="4" name="Рисунок 3" descr="C:\Users\Admin\Desktop\ғылыми жоба\20170203_141351.jpg"/>
          <p:cNvPicPr/>
          <p:nvPr/>
        </p:nvPicPr>
        <p:blipFill>
          <a:blip r:embed="rId2" cstate="print"/>
          <a:srcRect t="29520" r="6396" b="5245"/>
          <a:stretch>
            <a:fillRect/>
          </a:stretch>
        </p:blipFill>
        <p:spPr bwMode="auto">
          <a:xfrm rot="5400000">
            <a:off x="1962675" y="3446037"/>
            <a:ext cx="2482346" cy="2016224"/>
          </a:xfrm>
          <a:prstGeom prst="rect">
            <a:avLst/>
          </a:prstGeom>
          <a:noFill/>
          <a:ln w="9525">
            <a:noFill/>
            <a:miter lim="800000"/>
            <a:headEnd/>
            <a:tailEnd/>
          </a:ln>
        </p:spPr>
      </p:pic>
      <p:pic>
        <p:nvPicPr>
          <p:cNvPr id="5" name="Рисунок 4" descr="C:\Users\Admin\Desktop\ғылыми жоба\20170203_120550.jpg"/>
          <p:cNvPicPr/>
          <p:nvPr/>
        </p:nvPicPr>
        <p:blipFill>
          <a:blip r:embed="rId3" cstate="print"/>
          <a:srcRect l="17359"/>
          <a:stretch>
            <a:fillRect/>
          </a:stretch>
        </p:blipFill>
        <p:spPr bwMode="auto">
          <a:xfrm>
            <a:off x="5724128" y="3284984"/>
            <a:ext cx="2232248" cy="2499041"/>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638"/>
            <a:ext cx="7498080" cy="778098"/>
          </a:xfrm>
        </p:spPr>
        <p:txBody>
          <a:bodyPr>
            <a:normAutofit/>
          </a:bodyPr>
          <a:lstStyle/>
          <a:p>
            <a:r>
              <a:rPr lang="kk-KZ" sz="2000" dirty="0" smtClean="0">
                <a:solidFill>
                  <a:schemeClr val="tx1"/>
                </a:solidFill>
                <a:latin typeface="Times New Roman" pitchFamily="18" charset="0"/>
                <a:cs typeface="Times New Roman" pitchFamily="18" charset="0"/>
              </a:rPr>
              <a:t>2. Тәжірибе</a:t>
            </a:r>
            <a:endParaRPr lang="ru-RU" sz="2000" dirty="0">
              <a:solidFill>
                <a:schemeClr val="tx1"/>
              </a:solidFill>
              <a:latin typeface="Times New Roman" pitchFamily="18" charset="0"/>
              <a:cs typeface="Times New Roman" pitchFamily="18" charset="0"/>
            </a:endParaRPr>
          </a:p>
        </p:txBody>
      </p:sp>
      <p:sp>
        <p:nvSpPr>
          <p:cNvPr id="3" name="Содержимое 2"/>
          <p:cNvSpPr>
            <a:spLocks noGrp="1"/>
          </p:cNvSpPr>
          <p:nvPr>
            <p:ph idx="1"/>
          </p:nvPr>
        </p:nvSpPr>
        <p:spPr>
          <a:xfrm>
            <a:off x="1435608" y="1196752"/>
            <a:ext cx="7498080" cy="5051648"/>
          </a:xfrm>
        </p:spPr>
        <p:txBody>
          <a:bodyPr>
            <a:normAutofit/>
          </a:bodyPr>
          <a:lstStyle/>
          <a:p>
            <a:pPr lvl="0">
              <a:lnSpc>
                <a:spcPct val="110000"/>
              </a:lnSpc>
              <a:spcBef>
                <a:spcPts val="0"/>
              </a:spcBef>
            </a:pPr>
            <a:r>
              <a:rPr lang="kk-KZ" sz="1400" b="1" dirty="0" smtClean="0">
                <a:latin typeface="Times New Roman" pitchFamily="18" charset="0"/>
                <a:cs typeface="Times New Roman" pitchFamily="18" charset="0"/>
              </a:rPr>
              <a:t>Тәжірибе:    </a:t>
            </a:r>
            <a:endParaRPr lang="ru-RU" sz="1400" dirty="0" smtClean="0">
              <a:latin typeface="Times New Roman" pitchFamily="18" charset="0"/>
              <a:cs typeface="Times New Roman" pitchFamily="18" charset="0"/>
            </a:endParaRPr>
          </a:p>
          <a:p>
            <a:pPr>
              <a:lnSpc>
                <a:spcPct val="110000"/>
              </a:lnSpc>
              <a:spcBef>
                <a:spcPts val="0"/>
              </a:spcBef>
            </a:pPr>
            <a:r>
              <a:rPr lang="kk-KZ" sz="1400" dirty="0" smtClean="0">
                <a:latin typeface="Times New Roman" pitchFamily="18" charset="0"/>
                <a:cs typeface="Times New Roman" pitchFamily="18" charset="0"/>
              </a:rPr>
              <a:t>Қажетті  заттар:  үрмебұршақ  тұқымы,су, мақта,  үлкейткіш шыны, ыдыс, және бақылау дәптері.</a:t>
            </a:r>
            <a:endParaRPr lang="ru-RU" sz="1400" dirty="0" smtClean="0">
              <a:latin typeface="Times New Roman" pitchFamily="18" charset="0"/>
              <a:cs typeface="Times New Roman" pitchFamily="18" charset="0"/>
            </a:endParaRPr>
          </a:p>
          <a:p>
            <a:pPr>
              <a:lnSpc>
                <a:spcPct val="110000"/>
              </a:lnSpc>
              <a:spcBef>
                <a:spcPts val="0"/>
              </a:spcBef>
            </a:pPr>
            <a:r>
              <a:rPr lang="kk-KZ" sz="1400" dirty="0" smtClean="0">
                <a:latin typeface="Times New Roman" pitchFamily="18" charset="0"/>
                <a:cs typeface="Times New Roman" pitchFamily="18" charset="0"/>
              </a:rPr>
              <a:t>    Ыдысқа  дымқыл  мақтаны қойып, оның  үстіне үрмебұршақты саламыз. Бірнеше  күн  қараңғы  жерге қоямыз. Тұқымға  мұртша пайда болғанша бақыланады. </a:t>
            </a:r>
            <a:endParaRPr lang="ru-RU" sz="1400" dirty="0" smtClean="0">
              <a:latin typeface="Times New Roman" pitchFamily="18" charset="0"/>
              <a:cs typeface="Times New Roman" pitchFamily="18" charset="0"/>
            </a:endParaRPr>
          </a:p>
          <a:p>
            <a:pPr>
              <a:lnSpc>
                <a:spcPct val="110000"/>
              </a:lnSpc>
              <a:spcBef>
                <a:spcPts val="0"/>
              </a:spcBef>
            </a:pPr>
            <a:r>
              <a:rPr lang="kk-KZ" sz="1400" dirty="0" smtClean="0">
                <a:latin typeface="Times New Roman" pitchFamily="18" charset="0"/>
                <a:cs typeface="Times New Roman" pitchFamily="18" charset="0"/>
              </a:rPr>
              <a:t>Ай </a:t>
            </a:r>
            <a:r>
              <a:rPr lang="kk-KZ" sz="1400" dirty="0" smtClean="0">
                <a:latin typeface="Times New Roman" pitchFamily="18" charset="0"/>
                <a:cs typeface="Times New Roman" pitchFamily="18" charset="0"/>
              </a:rPr>
              <a:t>күндер</a:t>
            </a:r>
            <a:r>
              <a:rPr lang="ru-RU" sz="1400" dirty="0" smtClean="0">
                <a:latin typeface="Times New Roman" pitchFamily="18" charset="0"/>
                <a:cs typeface="Times New Roman" pitchFamily="18" charset="0"/>
              </a:rPr>
              <a:t>    </a:t>
            </a:r>
            <a:r>
              <a:rPr lang="kk-KZ" sz="1400" dirty="0" smtClean="0">
                <a:latin typeface="Times New Roman" pitchFamily="18" charset="0"/>
                <a:cs typeface="Times New Roman" pitchFamily="18" charset="0"/>
              </a:rPr>
              <a:t>25.01.2017ж</a:t>
            </a:r>
            <a:r>
              <a:rPr lang="ru-RU" sz="1400" dirty="0" smtClean="0">
                <a:latin typeface="Times New Roman" pitchFamily="18" charset="0"/>
                <a:cs typeface="Times New Roman" pitchFamily="18" charset="0"/>
              </a:rPr>
              <a:t>     </a:t>
            </a:r>
            <a:r>
              <a:rPr lang="kk-KZ" sz="1400" dirty="0" smtClean="0">
                <a:latin typeface="Times New Roman" pitchFamily="18" charset="0"/>
                <a:cs typeface="Times New Roman" pitchFamily="18" charset="0"/>
              </a:rPr>
              <a:t>26.01.2017ж</a:t>
            </a:r>
            <a:r>
              <a:rPr lang="ru-RU" sz="1400" dirty="0" smtClean="0">
                <a:latin typeface="Times New Roman" pitchFamily="18" charset="0"/>
                <a:cs typeface="Times New Roman" pitchFamily="18" charset="0"/>
              </a:rPr>
              <a:t>              </a:t>
            </a:r>
            <a:r>
              <a:rPr lang="kk-KZ" sz="1400" dirty="0" smtClean="0">
                <a:latin typeface="Times New Roman" pitchFamily="18" charset="0"/>
                <a:cs typeface="Times New Roman" pitchFamily="18" charset="0"/>
              </a:rPr>
              <a:t>27.01.2017ж</a:t>
            </a:r>
            <a:endParaRPr lang="ru-RU" sz="1400" dirty="0" smtClean="0">
              <a:latin typeface="Times New Roman" pitchFamily="18" charset="0"/>
              <a:cs typeface="Times New Roman" pitchFamily="18" charset="0"/>
            </a:endParaRPr>
          </a:p>
          <a:p>
            <a:pPr>
              <a:lnSpc>
                <a:spcPct val="110000"/>
              </a:lnSpc>
              <a:spcBef>
                <a:spcPts val="0"/>
              </a:spcBef>
            </a:pPr>
            <a:r>
              <a:rPr lang="kk-KZ" sz="1400" dirty="0" smtClean="0">
                <a:latin typeface="Times New Roman" pitchFamily="18" charset="0"/>
                <a:cs typeface="Times New Roman" pitchFamily="18" charset="0"/>
              </a:rPr>
              <a:t>Мұртшаны </a:t>
            </a:r>
            <a:r>
              <a:rPr lang="kk-KZ" sz="1400" dirty="0" smtClean="0">
                <a:latin typeface="Times New Roman" pitchFamily="18" charset="0"/>
                <a:cs typeface="Times New Roman" pitchFamily="18" charset="0"/>
              </a:rPr>
              <a:t>бақылау</a:t>
            </a:r>
            <a:r>
              <a:rPr lang="ru-RU" sz="1400" dirty="0" smtClean="0">
                <a:latin typeface="Times New Roman" pitchFamily="18" charset="0"/>
                <a:cs typeface="Times New Roman" pitchFamily="18" charset="0"/>
              </a:rPr>
              <a:t>   </a:t>
            </a:r>
            <a:r>
              <a:rPr lang="kk-KZ" sz="1400" dirty="0" smtClean="0">
                <a:latin typeface="Times New Roman" pitchFamily="18" charset="0"/>
                <a:cs typeface="Times New Roman" pitchFamily="18" charset="0"/>
              </a:rPr>
              <a:t>Тұқым   </a:t>
            </a:r>
            <a:r>
              <a:rPr lang="kk-KZ" sz="1400" dirty="0" smtClean="0">
                <a:latin typeface="Times New Roman" pitchFamily="18" charset="0"/>
                <a:cs typeface="Times New Roman" pitchFamily="18" charset="0"/>
              </a:rPr>
              <a:t>жұмсарып  ісінді </a:t>
            </a:r>
            <a:r>
              <a:rPr lang="ru-RU" sz="1400" dirty="0" smtClean="0">
                <a:latin typeface="Times New Roman" pitchFamily="18" charset="0"/>
                <a:cs typeface="Times New Roman" pitchFamily="18" charset="0"/>
              </a:rPr>
              <a:t>  </a:t>
            </a:r>
            <a:r>
              <a:rPr lang="kk-KZ" sz="1400" dirty="0" smtClean="0">
                <a:latin typeface="Times New Roman" pitchFamily="18" charset="0"/>
                <a:cs typeface="Times New Roman" pitchFamily="18" charset="0"/>
              </a:rPr>
              <a:t>Мұртша  </a:t>
            </a:r>
            <a:r>
              <a:rPr lang="kk-KZ" sz="1400" dirty="0" smtClean="0">
                <a:latin typeface="Times New Roman" pitchFamily="18" charset="0"/>
                <a:cs typeface="Times New Roman" pitchFamily="18" charset="0"/>
              </a:rPr>
              <a:t>пайда  бола  бастады</a:t>
            </a:r>
            <a:endParaRPr lang="ru-RU" sz="1400" dirty="0" smtClean="0">
              <a:latin typeface="Times New Roman" pitchFamily="18" charset="0"/>
              <a:cs typeface="Times New Roman" pitchFamily="18" charset="0"/>
            </a:endParaRPr>
          </a:p>
          <a:p>
            <a:pPr>
              <a:lnSpc>
                <a:spcPct val="110000"/>
              </a:lnSpc>
              <a:spcBef>
                <a:spcPts val="0"/>
              </a:spcBef>
            </a:pPr>
            <a:r>
              <a:rPr lang="kk-KZ" sz="1400" dirty="0" smtClean="0">
                <a:latin typeface="Times New Roman" pitchFamily="18" charset="0"/>
                <a:cs typeface="Times New Roman" pitchFamily="18" charset="0"/>
              </a:rPr>
              <a:t>Мұртшаның  ұзындығы  1 см </a:t>
            </a:r>
            <a:endParaRPr lang="ru-RU" sz="1400" dirty="0" smtClean="0">
              <a:latin typeface="Times New Roman" pitchFamily="18" charset="0"/>
              <a:cs typeface="Times New Roman" pitchFamily="18" charset="0"/>
            </a:endParaRPr>
          </a:p>
          <a:p>
            <a:pPr>
              <a:lnSpc>
                <a:spcPct val="110000"/>
              </a:lnSpc>
              <a:spcBef>
                <a:spcPts val="0"/>
              </a:spcBef>
            </a:pPr>
            <a:r>
              <a:rPr lang="kk-KZ" sz="1400" dirty="0" smtClean="0">
                <a:latin typeface="Times New Roman" pitchFamily="18" charset="0"/>
                <a:cs typeface="Times New Roman" pitchFamily="18" charset="0"/>
              </a:rPr>
              <a:t> </a:t>
            </a:r>
            <a:r>
              <a:rPr lang="kk-KZ" sz="1400" b="1" dirty="0" smtClean="0">
                <a:latin typeface="Times New Roman" pitchFamily="18" charset="0"/>
                <a:cs typeface="Times New Roman" pitchFamily="18" charset="0"/>
              </a:rPr>
              <a:t>2</a:t>
            </a:r>
            <a:r>
              <a:rPr lang="kk-KZ" sz="1400" b="1" dirty="0" smtClean="0">
                <a:latin typeface="Times New Roman" pitchFamily="18" charset="0"/>
                <a:cs typeface="Times New Roman" pitchFamily="18" charset="0"/>
              </a:rPr>
              <a:t>. Тәжірибе:   </a:t>
            </a:r>
            <a:endParaRPr lang="ru-RU" sz="1400" dirty="0" smtClean="0">
              <a:latin typeface="Times New Roman" pitchFamily="18" charset="0"/>
              <a:cs typeface="Times New Roman" pitchFamily="18" charset="0"/>
            </a:endParaRPr>
          </a:p>
          <a:p>
            <a:pPr lvl="0">
              <a:lnSpc>
                <a:spcPct val="110000"/>
              </a:lnSpc>
              <a:spcBef>
                <a:spcPts val="0"/>
              </a:spcBef>
            </a:pPr>
            <a:r>
              <a:rPr lang="kk-KZ" sz="1400" dirty="0" smtClean="0">
                <a:latin typeface="Times New Roman" pitchFamily="18" charset="0"/>
                <a:cs typeface="Times New Roman" pitchFamily="18" charset="0"/>
              </a:rPr>
              <a:t>топырақ -   жердің  беткі  құнарлы  қабаты, борпылдақ  қабаты.  </a:t>
            </a:r>
            <a:endParaRPr lang="ru-RU" sz="1400" dirty="0" smtClean="0">
              <a:latin typeface="Times New Roman" pitchFamily="18" charset="0"/>
              <a:cs typeface="Times New Roman" pitchFamily="18" charset="0"/>
            </a:endParaRPr>
          </a:p>
          <a:p>
            <a:pPr lvl="0">
              <a:lnSpc>
                <a:spcPct val="110000"/>
              </a:lnSpc>
              <a:spcBef>
                <a:spcPts val="0"/>
              </a:spcBef>
            </a:pPr>
            <a:r>
              <a:rPr lang="kk-KZ" sz="1400" dirty="0" smtClean="0">
                <a:latin typeface="Times New Roman" pitchFamily="18" charset="0"/>
                <a:cs typeface="Times New Roman" pitchFamily="18" charset="0"/>
              </a:rPr>
              <a:t>Топырақтың  құрамында  әртүрлі  заттар  болады.</a:t>
            </a:r>
            <a:endParaRPr lang="ru-RU" sz="1400" dirty="0" smtClean="0">
              <a:latin typeface="Times New Roman" pitchFamily="18" charset="0"/>
              <a:cs typeface="Times New Roman" pitchFamily="18" charset="0"/>
            </a:endParaRPr>
          </a:p>
          <a:p>
            <a:pPr lvl="0">
              <a:lnSpc>
                <a:spcPct val="110000"/>
              </a:lnSpc>
              <a:spcBef>
                <a:spcPts val="0"/>
              </a:spcBef>
            </a:pPr>
            <a:r>
              <a:rPr lang="kk-KZ" sz="1400" dirty="0" smtClean="0">
                <a:latin typeface="Times New Roman" pitchFamily="18" charset="0"/>
                <a:cs typeface="Times New Roman" pitchFamily="18" charset="0"/>
              </a:rPr>
              <a:t>Құнарлық – топырақтың  ең  басты  бөлігі.</a:t>
            </a:r>
            <a:endParaRPr lang="ru-RU" sz="1400" dirty="0" smtClean="0">
              <a:latin typeface="Times New Roman" pitchFamily="18" charset="0"/>
              <a:cs typeface="Times New Roman" pitchFamily="18" charset="0"/>
            </a:endParaRPr>
          </a:p>
          <a:p>
            <a:pPr lvl="0">
              <a:lnSpc>
                <a:spcPct val="110000"/>
              </a:lnSpc>
              <a:spcBef>
                <a:spcPts val="0"/>
              </a:spcBef>
            </a:pPr>
            <a:r>
              <a:rPr lang="kk-KZ" sz="1400" dirty="0" smtClean="0">
                <a:latin typeface="Times New Roman" pitchFamily="18" charset="0"/>
                <a:cs typeface="Times New Roman" pitchFamily="18" charset="0"/>
              </a:rPr>
              <a:t>Тұқымды  топыраққа  2см тереңдікте отырғызады.</a:t>
            </a:r>
            <a:endParaRPr lang="ru-RU" sz="1400" dirty="0" smtClean="0">
              <a:latin typeface="Times New Roman" pitchFamily="18" charset="0"/>
              <a:cs typeface="Times New Roman" pitchFamily="18" charset="0"/>
            </a:endParaRPr>
          </a:p>
          <a:p>
            <a:pPr>
              <a:lnSpc>
                <a:spcPct val="110000"/>
              </a:lnSpc>
              <a:spcBef>
                <a:spcPts val="0"/>
              </a:spcBef>
            </a:pPr>
            <a:r>
              <a:rPr lang="kk-KZ" sz="1400" dirty="0" smtClean="0">
                <a:latin typeface="Times New Roman" pitchFamily="18" charset="0"/>
                <a:cs typeface="Times New Roman" pitchFamily="18" charset="0"/>
              </a:rPr>
              <a:t>Тұқымды  топыраққа  отырғызу сәті. Тұқымды  үш  гүл отырғызылатын ыдысқа  отырғызылды. Отырғызылған  тұқымды үш жерге  қоямыз.</a:t>
            </a:r>
            <a:endParaRPr lang="ru-RU" sz="1400" dirty="0" smtClean="0">
              <a:latin typeface="Times New Roman" pitchFamily="18" charset="0"/>
              <a:cs typeface="Times New Roman" pitchFamily="18" charset="0"/>
            </a:endParaRPr>
          </a:p>
          <a:p>
            <a:pPr lvl="0">
              <a:lnSpc>
                <a:spcPct val="110000"/>
              </a:lnSpc>
              <a:spcBef>
                <a:spcPts val="0"/>
              </a:spcBef>
            </a:pPr>
            <a:r>
              <a:rPr lang="kk-KZ" sz="1400" dirty="0" smtClean="0">
                <a:latin typeface="Times New Roman" pitchFamily="18" charset="0"/>
                <a:cs typeface="Times New Roman" pitchFamily="18" charset="0"/>
              </a:rPr>
              <a:t>ыдысты:  жарығы, жылуы  бар кеңістікке қойылған</a:t>
            </a:r>
            <a:endParaRPr lang="ru-RU" sz="1400" dirty="0" smtClean="0">
              <a:latin typeface="Times New Roman" pitchFamily="18" charset="0"/>
              <a:cs typeface="Times New Roman" pitchFamily="18" charset="0"/>
            </a:endParaRPr>
          </a:p>
          <a:p>
            <a:pPr lvl="0">
              <a:lnSpc>
                <a:spcPct val="110000"/>
              </a:lnSpc>
              <a:spcBef>
                <a:spcPts val="0"/>
              </a:spcBef>
            </a:pPr>
            <a:r>
              <a:rPr lang="kk-KZ" sz="1400" dirty="0" smtClean="0">
                <a:latin typeface="Times New Roman" pitchFamily="18" charset="0"/>
                <a:cs typeface="Times New Roman" pitchFamily="18" charset="0"/>
              </a:rPr>
              <a:t>ыдысты:  қараңғы  жерге  қойылған</a:t>
            </a:r>
            <a:endParaRPr lang="ru-RU" sz="1400" dirty="0" smtClean="0">
              <a:latin typeface="Times New Roman" pitchFamily="18" charset="0"/>
              <a:cs typeface="Times New Roman" pitchFamily="18" charset="0"/>
            </a:endParaRPr>
          </a:p>
          <a:p>
            <a:pPr lvl="0">
              <a:lnSpc>
                <a:spcPct val="110000"/>
              </a:lnSpc>
              <a:spcBef>
                <a:spcPts val="0"/>
              </a:spcBef>
            </a:pPr>
            <a:r>
              <a:rPr lang="kk-KZ" sz="1400" dirty="0" smtClean="0">
                <a:latin typeface="Times New Roman" pitchFamily="18" charset="0"/>
                <a:cs typeface="Times New Roman" pitchFamily="18" charset="0"/>
              </a:rPr>
              <a:t>ыдысты:  суық жекрге қойылған</a:t>
            </a:r>
            <a:endParaRPr lang="ru-RU" sz="1400" dirty="0" smtClean="0">
              <a:latin typeface="Times New Roman" pitchFamily="18" charset="0"/>
              <a:cs typeface="Times New Roman" pitchFamily="18" charset="0"/>
            </a:endParaRPr>
          </a:p>
          <a:p>
            <a:endParaRPr lang="ru-RU" sz="11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638"/>
            <a:ext cx="7498080" cy="706090"/>
          </a:xfrm>
        </p:spPr>
        <p:txBody>
          <a:bodyPr>
            <a:normAutofit/>
          </a:bodyPr>
          <a:lstStyle/>
          <a:p>
            <a:r>
              <a:rPr lang="kk-KZ" sz="2000" dirty="0" smtClean="0">
                <a:latin typeface="Times New Roman" pitchFamily="18" charset="0"/>
                <a:cs typeface="Times New Roman" pitchFamily="18" charset="0"/>
              </a:rPr>
              <a:t>Тұқымды  отырғызу</a:t>
            </a:r>
            <a:endParaRPr lang="ru-RU" sz="2000" dirty="0">
              <a:latin typeface="Times New Roman" pitchFamily="18" charset="0"/>
              <a:cs typeface="Times New Roman" pitchFamily="18" charset="0"/>
            </a:endParaRPr>
          </a:p>
        </p:txBody>
      </p:sp>
      <p:pic>
        <p:nvPicPr>
          <p:cNvPr id="4" name="Содержимое 3" descr="C:\Users\Admin\Desktop\ғылыми жоба\20170201_153703.jpg"/>
          <p:cNvPicPr>
            <a:picLocks noGrp="1"/>
          </p:cNvPicPr>
          <p:nvPr>
            <p:ph idx="1"/>
          </p:nvPr>
        </p:nvPicPr>
        <p:blipFill>
          <a:blip r:embed="rId2" cstate="print"/>
          <a:srcRect/>
          <a:stretch>
            <a:fillRect/>
          </a:stretch>
        </p:blipFill>
        <p:spPr bwMode="auto">
          <a:xfrm>
            <a:off x="1691680" y="1124744"/>
            <a:ext cx="2880320" cy="2304256"/>
          </a:xfrm>
          <a:prstGeom prst="rect">
            <a:avLst/>
          </a:prstGeom>
          <a:noFill/>
          <a:ln w="9525">
            <a:noFill/>
            <a:miter lim="800000"/>
            <a:headEnd/>
            <a:tailEnd/>
          </a:ln>
        </p:spPr>
      </p:pic>
      <p:pic>
        <p:nvPicPr>
          <p:cNvPr id="5" name="Рисунок 4" descr="C:\Users\Admin\Desktop\ғылыми жоба\20170201_153842.jpg"/>
          <p:cNvPicPr/>
          <p:nvPr/>
        </p:nvPicPr>
        <p:blipFill>
          <a:blip r:embed="rId3" cstate="print"/>
          <a:srcRect/>
          <a:stretch>
            <a:fillRect/>
          </a:stretch>
        </p:blipFill>
        <p:spPr bwMode="auto">
          <a:xfrm>
            <a:off x="5364088" y="2132856"/>
            <a:ext cx="2710082" cy="2715065"/>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638"/>
            <a:ext cx="7498080" cy="490066"/>
          </a:xfrm>
        </p:spPr>
        <p:txBody>
          <a:bodyPr>
            <a:normAutofit/>
          </a:bodyPr>
          <a:lstStyle/>
          <a:p>
            <a:r>
              <a:rPr lang="kk-KZ" sz="2000" dirty="0" smtClean="0">
                <a:latin typeface="Times New Roman" pitchFamily="18" charset="0"/>
                <a:cs typeface="Times New Roman" pitchFamily="18" charset="0"/>
              </a:rPr>
              <a:t>3.  тәжірибе</a:t>
            </a:r>
            <a:endParaRPr lang="ru-RU" sz="2000" dirty="0">
              <a:latin typeface="Times New Roman" pitchFamily="18" charset="0"/>
              <a:cs typeface="Times New Roman" pitchFamily="18" charset="0"/>
            </a:endParaRPr>
          </a:p>
        </p:txBody>
      </p:sp>
      <p:graphicFrame>
        <p:nvGraphicFramePr>
          <p:cNvPr id="4" name="Содержимое 3"/>
          <p:cNvGraphicFramePr>
            <a:graphicFrameLocks noGrp="1"/>
          </p:cNvGraphicFramePr>
          <p:nvPr>
            <p:ph idx="1"/>
          </p:nvPr>
        </p:nvGraphicFramePr>
        <p:xfrm>
          <a:off x="1435100" y="836613"/>
          <a:ext cx="7499352" cy="1483360"/>
        </p:xfrm>
        <a:graphic>
          <a:graphicData uri="http://schemas.openxmlformats.org/drawingml/2006/table">
            <a:tbl>
              <a:tblPr firstRow="1" bandRow="1">
                <a:tableStyleId>{5C22544A-7EE6-4342-B048-85BDC9FD1C3A}</a:tableStyleId>
              </a:tblPr>
              <a:tblGrid>
                <a:gridCol w="1336700"/>
                <a:gridCol w="1152128"/>
                <a:gridCol w="1260848"/>
                <a:gridCol w="1249892"/>
                <a:gridCol w="1249892"/>
                <a:gridCol w="1249892"/>
              </a:tblGrid>
              <a:tr h="370840">
                <a:tc>
                  <a:txBody>
                    <a:bodyPr/>
                    <a:lstStyle/>
                    <a:p>
                      <a:r>
                        <a:rPr lang="kk-KZ" sz="1400" dirty="0" smtClean="0">
                          <a:latin typeface="Times New Roman" pitchFamily="18" charset="0"/>
                          <a:cs typeface="Times New Roman" pitchFamily="18" charset="0"/>
                        </a:rPr>
                        <a:t>Ай-күндер</a:t>
                      </a:r>
                      <a:endParaRPr lang="ru-RU" sz="1400" dirty="0">
                        <a:latin typeface="Times New Roman" pitchFamily="18" charset="0"/>
                        <a:cs typeface="Times New Roman" pitchFamily="18" charset="0"/>
                      </a:endParaRPr>
                    </a:p>
                  </a:txBody>
                  <a:tcPr/>
                </a:tc>
                <a:tc>
                  <a:txBody>
                    <a:bodyPr/>
                    <a:lstStyle/>
                    <a:p>
                      <a:r>
                        <a:rPr lang="kk-KZ" sz="1400" dirty="0" smtClean="0">
                          <a:latin typeface="Times New Roman" pitchFamily="18" charset="0"/>
                          <a:cs typeface="Times New Roman" pitchFamily="18" charset="0"/>
                        </a:rPr>
                        <a:t>01.02.1ж</a:t>
                      </a:r>
                      <a:endParaRPr lang="ru-RU" sz="1400" dirty="0">
                        <a:latin typeface="Times New Roman" pitchFamily="18" charset="0"/>
                        <a:cs typeface="Times New Roman" pitchFamily="18" charset="0"/>
                      </a:endParaRPr>
                    </a:p>
                  </a:txBody>
                  <a:tcPr/>
                </a:tc>
                <a:tc>
                  <a:txBody>
                    <a:bodyPr/>
                    <a:lstStyle/>
                    <a:p>
                      <a:r>
                        <a:rPr lang="kk-KZ" sz="1400" dirty="0" smtClean="0">
                          <a:latin typeface="Times New Roman" pitchFamily="18" charset="0"/>
                          <a:cs typeface="Times New Roman" pitchFamily="18" charset="0"/>
                        </a:rPr>
                        <a:t>04.02.17ж</a:t>
                      </a:r>
                      <a:endParaRPr lang="ru-RU" sz="1400" dirty="0">
                        <a:latin typeface="Times New Roman" pitchFamily="18" charset="0"/>
                        <a:cs typeface="Times New Roman" pitchFamily="18" charset="0"/>
                      </a:endParaRPr>
                    </a:p>
                  </a:txBody>
                  <a:tcPr/>
                </a:tc>
                <a:tc>
                  <a:txBody>
                    <a:bodyPr/>
                    <a:lstStyle/>
                    <a:p>
                      <a:r>
                        <a:rPr lang="kk-KZ" sz="1400" dirty="0" smtClean="0">
                          <a:latin typeface="Times New Roman" pitchFamily="18" charset="0"/>
                          <a:cs typeface="Times New Roman" pitchFamily="18" charset="0"/>
                        </a:rPr>
                        <a:t>07.02.17ж</a:t>
                      </a:r>
                      <a:endParaRPr lang="ru-RU" sz="1400" dirty="0">
                        <a:latin typeface="Times New Roman" pitchFamily="18" charset="0"/>
                        <a:cs typeface="Times New Roman" pitchFamily="18" charset="0"/>
                      </a:endParaRPr>
                    </a:p>
                  </a:txBody>
                  <a:tcPr/>
                </a:tc>
                <a:tc>
                  <a:txBody>
                    <a:bodyPr/>
                    <a:lstStyle/>
                    <a:p>
                      <a:r>
                        <a:rPr lang="kk-KZ" sz="1400" dirty="0" smtClean="0">
                          <a:latin typeface="Times New Roman" pitchFamily="18" charset="0"/>
                          <a:cs typeface="Times New Roman" pitchFamily="18" charset="0"/>
                        </a:rPr>
                        <a:t>11.02.17ж</a:t>
                      </a:r>
                      <a:endParaRPr lang="ru-RU" sz="1400" dirty="0">
                        <a:latin typeface="Times New Roman" pitchFamily="18" charset="0"/>
                        <a:cs typeface="Times New Roman" pitchFamily="18" charset="0"/>
                      </a:endParaRPr>
                    </a:p>
                  </a:txBody>
                  <a:tcPr/>
                </a:tc>
                <a:tc>
                  <a:txBody>
                    <a:bodyPr/>
                    <a:lstStyle/>
                    <a:p>
                      <a:endParaRPr lang="ru-RU" sz="1400">
                        <a:latin typeface="Times New Roman" pitchFamily="18" charset="0"/>
                        <a:cs typeface="Times New Roman" pitchFamily="18" charset="0"/>
                      </a:endParaRPr>
                    </a:p>
                  </a:txBody>
                  <a:tcPr/>
                </a:tc>
              </a:tr>
              <a:tr h="370840">
                <a:tc>
                  <a:txBody>
                    <a:bodyPr/>
                    <a:lstStyle/>
                    <a:p>
                      <a:r>
                        <a:rPr lang="kk-KZ" sz="1400" dirty="0" smtClean="0">
                          <a:latin typeface="Times New Roman" pitchFamily="18" charset="0"/>
                          <a:cs typeface="Times New Roman" pitchFamily="18" charset="0"/>
                        </a:rPr>
                        <a:t>1-ыдыс</a:t>
                      </a:r>
                      <a:endParaRPr lang="ru-RU" sz="1400" dirty="0">
                        <a:latin typeface="Times New Roman" pitchFamily="18" charset="0"/>
                        <a:cs typeface="Times New Roman" pitchFamily="18" charset="0"/>
                      </a:endParaRPr>
                    </a:p>
                  </a:txBody>
                  <a:tcPr/>
                </a:tc>
                <a:tc>
                  <a:txBody>
                    <a:bodyPr/>
                    <a:lstStyle/>
                    <a:p>
                      <a:r>
                        <a:rPr lang="kk-KZ" sz="1400" dirty="0" smtClean="0">
                          <a:latin typeface="Times New Roman" pitchFamily="18" charset="0"/>
                          <a:cs typeface="Times New Roman" pitchFamily="18" charset="0"/>
                        </a:rPr>
                        <a:t>-</a:t>
                      </a:r>
                      <a:endParaRPr lang="ru-RU" sz="1400" dirty="0">
                        <a:latin typeface="Times New Roman" pitchFamily="18" charset="0"/>
                        <a:cs typeface="Times New Roman" pitchFamily="18" charset="0"/>
                      </a:endParaRPr>
                    </a:p>
                  </a:txBody>
                  <a:tcPr/>
                </a:tc>
                <a:tc>
                  <a:txBody>
                    <a:bodyPr/>
                    <a:lstStyle/>
                    <a:p>
                      <a:r>
                        <a:rPr lang="kk-KZ" sz="1400" dirty="0" smtClean="0">
                          <a:latin typeface="Times New Roman" pitchFamily="18" charset="0"/>
                          <a:cs typeface="Times New Roman" pitchFamily="18" charset="0"/>
                        </a:rPr>
                        <a:t>-</a:t>
                      </a:r>
                      <a:endParaRPr lang="ru-RU" sz="1400" dirty="0">
                        <a:latin typeface="Times New Roman" pitchFamily="18" charset="0"/>
                        <a:cs typeface="Times New Roman" pitchFamily="18" charset="0"/>
                      </a:endParaRPr>
                    </a:p>
                  </a:txBody>
                  <a:tcPr/>
                </a:tc>
                <a:tc>
                  <a:txBody>
                    <a:bodyPr/>
                    <a:lstStyle/>
                    <a:p>
                      <a:r>
                        <a:rPr lang="kk-KZ" sz="1400" dirty="0" smtClean="0">
                          <a:latin typeface="Times New Roman" pitchFamily="18" charset="0"/>
                          <a:cs typeface="Times New Roman" pitchFamily="18" charset="0"/>
                        </a:rPr>
                        <a:t>+</a:t>
                      </a:r>
                      <a:endParaRPr lang="ru-RU" sz="1400" dirty="0">
                        <a:latin typeface="Times New Roman" pitchFamily="18" charset="0"/>
                        <a:cs typeface="Times New Roman" pitchFamily="18" charset="0"/>
                      </a:endParaRPr>
                    </a:p>
                  </a:txBody>
                  <a:tcPr/>
                </a:tc>
                <a:tc>
                  <a:txBody>
                    <a:bodyPr/>
                    <a:lstStyle/>
                    <a:p>
                      <a:r>
                        <a:rPr lang="kk-KZ" sz="1400" dirty="0" smtClean="0">
                          <a:latin typeface="Times New Roman" pitchFamily="18" charset="0"/>
                          <a:cs typeface="Times New Roman" pitchFamily="18" charset="0"/>
                        </a:rPr>
                        <a:t>+</a:t>
                      </a:r>
                      <a:endParaRPr lang="ru-RU" sz="1400" dirty="0">
                        <a:latin typeface="Times New Roman" pitchFamily="18" charset="0"/>
                        <a:cs typeface="Times New Roman" pitchFamily="18" charset="0"/>
                      </a:endParaRPr>
                    </a:p>
                  </a:txBody>
                  <a:tcPr/>
                </a:tc>
                <a:tc>
                  <a:txBody>
                    <a:bodyPr/>
                    <a:lstStyle/>
                    <a:p>
                      <a:r>
                        <a:rPr lang="kk-KZ" sz="1400" dirty="0" smtClean="0">
                          <a:latin typeface="Times New Roman" pitchFamily="18" charset="0"/>
                          <a:cs typeface="Times New Roman" pitchFamily="18" charset="0"/>
                        </a:rPr>
                        <a:t>Жарық,жылы</a:t>
                      </a:r>
                      <a:endParaRPr lang="ru-RU" sz="1400" dirty="0">
                        <a:latin typeface="Times New Roman" pitchFamily="18" charset="0"/>
                        <a:cs typeface="Times New Roman" pitchFamily="18" charset="0"/>
                      </a:endParaRPr>
                    </a:p>
                  </a:txBody>
                  <a:tcPr/>
                </a:tc>
              </a:tr>
              <a:tr h="370840">
                <a:tc>
                  <a:txBody>
                    <a:bodyPr/>
                    <a:lstStyle/>
                    <a:p>
                      <a:r>
                        <a:rPr lang="kk-KZ" sz="1400" dirty="0" smtClean="0">
                          <a:latin typeface="Times New Roman" pitchFamily="18" charset="0"/>
                          <a:cs typeface="Times New Roman" pitchFamily="18" charset="0"/>
                        </a:rPr>
                        <a:t>2-ыдыс</a:t>
                      </a:r>
                      <a:endParaRPr lang="ru-RU" sz="1400" dirty="0">
                        <a:latin typeface="Times New Roman" pitchFamily="18" charset="0"/>
                        <a:cs typeface="Times New Roman" pitchFamily="18" charset="0"/>
                      </a:endParaRPr>
                    </a:p>
                  </a:txBody>
                  <a:tcPr/>
                </a:tc>
                <a:tc>
                  <a:txBody>
                    <a:bodyPr/>
                    <a:lstStyle/>
                    <a:p>
                      <a:r>
                        <a:rPr lang="kk-KZ" sz="1400" dirty="0" smtClean="0">
                          <a:latin typeface="Times New Roman" pitchFamily="18" charset="0"/>
                          <a:cs typeface="Times New Roman" pitchFamily="18" charset="0"/>
                        </a:rPr>
                        <a:t>-</a:t>
                      </a:r>
                      <a:endParaRPr lang="ru-RU" sz="1400" dirty="0">
                        <a:latin typeface="Times New Roman" pitchFamily="18" charset="0"/>
                        <a:cs typeface="Times New Roman" pitchFamily="18" charset="0"/>
                      </a:endParaRPr>
                    </a:p>
                  </a:txBody>
                  <a:tcPr/>
                </a:tc>
                <a:tc>
                  <a:txBody>
                    <a:bodyPr/>
                    <a:lstStyle/>
                    <a:p>
                      <a:r>
                        <a:rPr lang="kk-KZ" sz="1400" dirty="0" smtClean="0">
                          <a:latin typeface="Times New Roman" pitchFamily="18" charset="0"/>
                          <a:cs typeface="Times New Roman" pitchFamily="18" charset="0"/>
                        </a:rPr>
                        <a:t>-</a:t>
                      </a:r>
                      <a:endParaRPr lang="ru-RU" sz="1400" dirty="0">
                        <a:latin typeface="Times New Roman" pitchFamily="18" charset="0"/>
                        <a:cs typeface="Times New Roman" pitchFamily="18" charset="0"/>
                      </a:endParaRPr>
                    </a:p>
                  </a:txBody>
                  <a:tcPr/>
                </a:tc>
                <a:tc>
                  <a:txBody>
                    <a:bodyPr/>
                    <a:lstStyle/>
                    <a:p>
                      <a:r>
                        <a:rPr lang="kk-KZ" sz="1400" dirty="0" smtClean="0">
                          <a:latin typeface="Times New Roman" pitchFamily="18" charset="0"/>
                          <a:cs typeface="Times New Roman" pitchFamily="18" charset="0"/>
                        </a:rPr>
                        <a:t>-</a:t>
                      </a:r>
                      <a:endParaRPr lang="ru-RU" sz="1400" dirty="0">
                        <a:latin typeface="Times New Roman" pitchFamily="18" charset="0"/>
                        <a:cs typeface="Times New Roman" pitchFamily="18" charset="0"/>
                      </a:endParaRPr>
                    </a:p>
                  </a:txBody>
                  <a:tcPr/>
                </a:tc>
                <a:tc>
                  <a:txBody>
                    <a:bodyPr/>
                    <a:lstStyle/>
                    <a:p>
                      <a:r>
                        <a:rPr lang="kk-KZ" sz="1400" dirty="0" smtClean="0">
                          <a:latin typeface="Times New Roman" pitchFamily="18" charset="0"/>
                          <a:cs typeface="Times New Roman" pitchFamily="18" charset="0"/>
                        </a:rPr>
                        <a:t>-</a:t>
                      </a:r>
                      <a:endParaRPr lang="ru-RU" sz="1400" dirty="0">
                        <a:latin typeface="Times New Roman" pitchFamily="18" charset="0"/>
                        <a:cs typeface="Times New Roman" pitchFamily="18" charset="0"/>
                      </a:endParaRPr>
                    </a:p>
                  </a:txBody>
                  <a:tcPr/>
                </a:tc>
                <a:tc>
                  <a:txBody>
                    <a:bodyPr/>
                    <a:lstStyle/>
                    <a:p>
                      <a:r>
                        <a:rPr lang="kk-KZ" sz="1400" dirty="0" smtClean="0">
                          <a:latin typeface="Times New Roman" pitchFamily="18" charset="0"/>
                          <a:cs typeface="Times New Roman" pitchFamily="18" charset="0"/>
                        </a:rPr>
                        <a:t>қараңғы</a:t>
                      </a:r>
                      <a:endParaRPr lang="ru-RU" sz="1400" dirty="0">
                        <a:latin typeface="Times New Roman" pitchFamily="18" charset="0"/>
                        <a:cs typeface="Times New Roman" pitchFamily="18" charset="0"/>
                      </a:endParaRPr>
                    </a:p>
                  </a:txBody>
                  <a:tcPr/>
                </a:tc>
              </a:tr>
              <a:tr h="370840">
                <a:tc>
                  <a:txBody>
                    <a:bodyPr/>
                    <a:lstStyle/>
                    <a:p>
                      <a:r>
                        <a:rPr lang="kk-KZ" sz="1400" dirty="0" smtClean="0">
                          <a:latin typeface="Times New Roman" pitchFamily="18" charset="0"/>
                          <a:cs typeface="Times New Roman" pitchFamily="18" charset="0"/>
                        </a:rPr>
                        <a:t>3-ыдыс</a:t>
                      </a:r>
                      <a:endParaRPr lang="ru-RU" sz="1400" dirty="0">
                        <a:latin typeface="Times New Roman" pitchFamily="18" charset="0"/>
                        <a:cs typeface="Times New Roman" pitchFamily="18" charset="0"/>
                      </a:endParaRPr>
                    </a:p>
                  </a:txBody>
                  <a:tcPr/>
                </a:tc>
                <a:tc>
                  <a:txBody>
                    <a:bodyPr/>
                    <a:lstStyle/>
                    <a:p>
                      <a:r>
                        <a:rPr lang="kk-KZ" sz="1400" dirty="0" smtClean="0">
                          <a:latin typeface="Times New Roman" pitchFamily="18" charset="0"/>
                          <a:cs typeface="Times New Roman" pitchFamily="18" charset="0"/>
                        </a:rPr>
                        <a:t>-</a:t>
                      </a:r>
                      <a:endParaRPr lang="ru-RU" sz="1400" dirty="0">
                        <a:latin typeface="Times New Roman" pitchFamily="18" charset="0"/>
                        <a:cs typeface="Times New Roman" pitchFamily="18" charset="0"/>
                      </a:endParaRPr>
                    </a:p>
                  </a:txBody>
                  <a:tcPr/>
                </a:tc>
                <a:tc>
                  <a:txBody>
                    <a:bodyPr/>
                    <a:lstStyle/>
                    <a:p>
                      <a:r>
                        <a:rPr lang="kk-KZ" sz="1400" dirty="0" smtClean="0">
                          <a:latin typeface="Times New Roman" pitchFamily="18" charset="0"/>
                          <a:cs typeface="Times New Roman" pitchFamily="18" charset="0"/>
                        </a:rPr>
                        <a:t>-</a:t>
                      </a:r>
                      <a:endParaRPr lang="ru-RU" sz="1400" dirty="0">
                        <a:latin typeface="Times New Roman" pitchFamily="18" charset="0"/>
                        <a:cs typeface="Times New Roman" pitchFamily="18" charset="0"/>
                      </a:endParaRPr>
                    </a:p>
                  </a:txBody>
                  <a:tcPr/>
                </a:tc>
                <a:tc>
                  <a:txBody>
                    <a:bodyPr/>
                    <a:lstStyle/>
                    <a:p>
                      <a:r>
                        <a:rPr lang="kk-KZ" sz="1400" dirty="0" smtClean="0">
                          <a:latin typeface="Times New Roman" pitchFamily="18" charset="0"/>
                          <a:cs typeface="Times New Roman" pitchFamily="18" charset="0"/>
                        </a:rPr>
                        <a:t>-</a:t>
                      </a:r>
                      <a:endParaRPr lang="ru-RU" sz="1400" dirty="0">
                        <a:latin typeface="Times New Roman" pitchFamily="18" charset="0"/>
                        <a:cs typeface="Times New Roman" pitchFamily="18" charset="0"/>
                      </a:endParaRPr>
                    </a:p>
                  </a:txBody>
                  <a:tcPr/>
                </a:tc>
                <a:tc>
                  <a:txBody>
                    <a:bodyPr/>
                    <a:lstStyle/>
                    <a:p>
                      <a:r>
                        <a:rPr lang="kk-KZ" sz="1400" dirty="0" smtClean="0">
                          <a:latin typeface="Times New Roman" pitchFamily="18" charset="0"/>
                          <a:cs typeface="Times New Roman" pitchFamily="18" charset="0"/>
                        </a:rPr>
                        <a:t>+</a:t>
                      </a:r>
                      <a:endParaRPr lang="ru-RU" sz="1400" dirty="0">
                        <a:latin typeface="Times New Roman" pitchFamily="18" charset="0"/>
                        <a:cs typeface="Times New Roman" pitchFamily="18" charset="0"/>
                      </a:endParaRPr>
                    </a:p>
                  </a:txBody>
                  <a:tcPr/>
                </a:tc>
                <a:tc>
                  <a:txBody>
                    <a:bodyPr/>
                    <a:lstStyle/>
                    <a:p>
                      <a:r>
                        <a:rPr lang="kk-KZ" sz="1400" dirty="0" smtClean="0">
                          <a:latin typeface="Times New Roman" pitchFamily="18" charset="0"/>
                          <a:cs typeface="Times New Roman" pitchFamily="18" charset="0"/>
                        </a:rPr>
                        <a:t>суық</a:t>
                      </a:r>
                      <a:endParaRPr lang="ru-RU" sz="1400" dirty="0">
                        <a:latin typeface="Times New Roman" pitchFamily="18" charset="0"/>
                        <a:cs typeface="Times New Roman" pitchFamily="18" charset="0"/>
                      </a:endParaRPr>
                    </a:p>
                  </a:txBody>
                  <a:tcPr/>
                </a:tc>
              </a:tr>
            </a:tbl>
          </a:graphicData>
        </a:graphic>
      </p:graphicFrame>
      <p:pic>
        <p:nvPicPr>
          <p:cNvPr id="5" name="Рисунок 4" descr="C:\Users\Admin\Desktop\ғылыми жоба\20170207_132206.jpg"/>
          <p:cNvPicPr/>
          <p:nvPr/>
        </p:nvPicPr>
        <p:blipFill>
          <a:blip r:embed="rId2" cstate="print"/>
          <a:srcRect/>
          <a:stretch>
            <a:fillRect/>
          </a:stretch>
        </p:blipFill>
        <p:spPr bwMode="auto">
          <a:xfrm rot="5400000">
            <a:off x="3995936" y="2276872"/>
            <a:ext cx="2016224" cy="2304256"/>
          </a:xfrm>
          <a:prstGeom prst="rect">
            <a:avLst/>
          </a:prstGeom>
          <a:noFill/>
          <a:ln w="9525">
            <a:noFill/>
            <a:miter lim="800000"/>
            <a:headEnd/>
            <a:tailEnd/>
          </a:ln>
        </p:spPr>
      </p:pic>
      <p:graphicFrame>
        <p:nvGraphicFramePr>
          <p:cNvPr id="6" name="Таблица 5"/>
          <p:cNvGraphicFramePr>
            <a:graphicFrameLocks noGrp="1"/>
          </p:cNvGraphicFramePr>
          <p:nvPr/>
        </p:nvGraphicFramePr>
        <p:xfrm>
          <a:off x="1259632" y="4581128"/>
          <a:ext cx="7499352" cy="1844040"/>
        </p:xfrm>
        <a:graphic>
          <a:graphicData uri="http://schemas.openxmlformats.org/drawingml/2006/table">
            <a:tbl>
              <a:tblPr firstRow="1" bandRow="1">
                <a:tableStyleId>{5C22544A-7EE6-4342-B048-85BDC9FD1C3A}</a:tableStyleId>
              </a:tblPr>
              <a:tblGrid>
                <a:gridCol w="1336700"/>
                <a:gridCol w="1152128"/>
                <a:gridCol w="1260848"/>
                <a:gridCol w="1249892"/>
                <a:gridCol w="1249892"/>
                <a:gridCol w="1249892"/>
              </a:tblGrid>
              <a:tr h="370840">
                <a:tc>
                  <a:txBody>
                    <a:bodyPr/>
                    <a:lstStyle/>
                    <a:p>
                      <a:r>
                        <a:rPr lang="kk-KZ" sz="1400" dirty="0" smtClean="0">
                          <a:latin typeface="Times New Roman" pitchFamily="18" charset="0"/>
                          <a:cs typeface="Times New Roman" pitchFamily="18" charset="0"/>
                        </a:rPr>
                        <a:t>Ай-күндер</a:t>
                      </a:r>
                      <a:endParaRPr lang="ru-RU" sz="1400" dirty="0">
                        <a:latin typeface="Times New Roman" pitchFamily="18" charset="0"/>
                        <a:cs typeface="Times New Roman" pitchFamily="18" charset="0"/>
                      </a:endParaRPr>
                    </a:p>
                  </a:txBody>
                  <a:tcPr/>
                </a:tc>
                <a:tc>
                  <a:txBody>
                    <a:bodyPr/>
                    <a:lstStyle/>
                    <a:p>
                      <a:r>
                        <a:rPr lang="kk-KZ" sz="1400" dirty="0" smtClean="0">
                          <a:latin typeface="Times New Roman" pitchFamily="18" charset="0"/>
                          <a:cs typeface="Times New Roman" pitchFamily="18" charset="0"/>
                        </a:rPr>
                        <a:t>015.02.1ж</a:t>
                      </a:r>
                      <a:endParaRPr lang="ru-RU" sz="1400" dirty="0">
                        <a:latin typeface="Times New Roman" pitchFamily="18" charset="0"/>
                        <a:cs typeface="Times New Roman" pitchFamily="18" charset="0"/>
                      </a:endParaRPr>
                    </a:p>
                  </a:txBody>
                  <a:tcPr/>
                </a:tc>
                <a:tc>
                  <a:txBody>
                    <a:bodyPr/>
                    <a:lstStyle/>
                    <a:p>
                      <a:r>
                        <a:rPr lang="kk-KZ" sz="1400" dirty="0" smtClean="0">
                          <a:latin typeface="Times New Roman" pitchFamily="18" charset="0"/>
                          <a:cs typeface="Times New Roman" pitchFamily="18" charset="0"/>
                        </a:rPr>
                        <a:t>19.02.17ж</a:t>
                      </a:r>
                      <a:endParaRPr lang="ru-RU" sz="1400" dirty="0">
                        <a:latin typeface="Times New Roman" pitchFamily="18" charset="0"/>
                        <a:cs typeface="Times New Roman" pitchFamily="18" charset="0"/>
                      </a:endParaRPr>
                    </a:p>
                  </a:txBody>
                  <a:tcPr/>
                </a:tc>
                <a:tc>
                  <a:txBody>
                    <a:bodyPr/>
                    <a:lstStyle/>
                    <a:p>
                      <a:r>
                        <a:rPr lang="kk-KZ" sz="1400" dirty="0" smtClean="0">
                          <a:latin typeface="Times New Roman" pitchFamily="18" charset="0"/>
                          <a:cs typeface="Times New Roman" pitchFamily="18" charset="0"/>
                        </a:rPr>
                        <a:t>23.02.17ж</a:t>
                      </a:r>
                      <a:endParaRPr lang="ru-RU" sz="1400" dirty="0">
                        <a:latin typeface="Times New Roman" pitchFamily="18" charset="0"/>
                        <a:cs typeface="Times New Roman" pitchFamily="18" charset="0"/>
                      </a:endParaRPr>
                    </a:p>
                  </a:txBody>
                  <a:tcPr/>
                </a:tc>
                <a:tc>
                  <a:txBody>
                    <a:bodyPr/>
                    <a:lstStyle/>
                    <a:p>
                      <a:r>
                        <a:rPr lang="kk-KZ" sz="1400" dirty="0" smtClean="0">
                          <a:latin typeface="Times New Roman" pitchFamily="18" charset="0"/>
                          <a:cs typeface="Times New Roman" pitchFamily="18" charset="0"/>
                        </a:rPr>
                        <a:t>27.02.17ж</a:t>
                      </a:r>
                      <a:endParaRPr lang="ru-RU" sz="1400" dirty="0">
                        <a:latin typeface="Times New Roman" pitchFamily="18" charset="0"/>
                        <a:cs typeface="Times New Roman" pitchFamily="18" charset="0"/>
                      </a:endParaRPr>
                    </a:p>
                  </a:txBody>
                  <a:tcPr/>
                </a:tc>
                <a:tc>
                  <a:txBody>
                    <a:bodyPr/>
                    <a:lstStyle/>
                    <a:p>
                      <a:endParaRPr lang="ru-RU" sz="1400">
                        <a:latin typeface="Times New Roman" pitchFamily="18" charset="0"/>
                        <a:cs typeface="Times New Roman" pitchFamily="18" charset="0"/>
                      </a:endParaRPr>
                    </a:p>
                  </a:txBody>
                  <a:tcPr/>
                </a:tc>
              </a:tr>
              <a:tr h="370840">
                <a:tc>
                  <a:txBody>
                    <a:bodyPr/>
                    <a:lstStyle/>
                    <a:p>
                      <a:r>
                        <a:rPr lang="kk-KZ" sz="1400" dirty="0" smtClean="0">
                          <a:latin typeface="Times New Roman" pitchFamily="18" charset="0"/>
                          <a:cs typeface="Times New Roman" pitchFamily="18" charset="0"/>
                        </a:rPr>
                        <a:t>1-ыдыс</a:t>
                      </a:r>
                      <a:endParaRPr lang="ru-RU" sz="1400" dirty="0">
                        <a:latin typeface="Times New Roman" pitchFamily="18" charset="0"/>
                        <a:cs typeface="Times New Roman" pitchFamily="18" charset="0"/>
                      </a:endParaRPr>
                    </a:p>
                  </a:txBody>
                  <a:tcPr/>
                </a:tc>
                <a:tc>
                  <a:txBody>
                    <a:bodyPr/>
                    <a:lstStyle/>
                    <a:p>
                      <a:r>
                        <a:rPr lang="kk-KZ" sz="1400" dirty="0" smtClean="0">
                          <a:latin typeface="Times New Roman" pitchFamily="18" charset="0"/>
                          <a:cs typeface="Times New Roman" pitchFamily="18" charset="0"/>
                        </a:rPr>
                        <a:t>1см</a:t>
                      </a:r>
                      <a:r>
                        <a:rPr lang="kk-KZ" sz="1400" baseline="0" dirty="0" smtClean="0">
                          <a:latin typeface="Times New Roman" pitchFamily="18" charset="0"/>
                          <a:cs typeface="Times New Roman" pitchFamily="18" charset="0"/>
                        </a:rPr>
                        <a:t> жапр.ұзынд</a:t>
                      </a:r>
                      <a:endParaRPr lang="ru-RU" sz="1400" dirty="0">
                        <a:latin typeface="Times New Roman" pitchFamily="18" charset="0"/>
                        <a:cs typeface="Times New Roman"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kk-KZ" sz="1400" dirty="0" smtClean="0">
                          <a:latin typeface="Times New Roman" pitchFamily="18" charset="0"/>
                          <a:cs typeface="Times New Roman" pitchFamily="18" charset="0"/>
                        </a:rPr>
                        <a:t>3</a:t>
                      </a:r>
                      <a:r>
                        <a:rPr lang="kk-KZ" sz="1400" baseline="0" dirty="0" smtClean="0">
                          <a:latin typeface="Times New Roman" pitchFamily="18" charset="0"/>
                          <a:cs typeface="Times New Roman" pitchFamily="18" charset="0"/>
                        </a:rPr>
                        <a:t> </a:t>
                      </a:r>
                      <a:r>
                        <a:rPr lang="kk-KZ" sz="1400" dirty="0" smtClean="0">
                          <a:latin typeface="Times New Roman" pitchFamily="18" charset="0"/>
                          <a:cs typeface="Times New Roman" pitchFamily="18" charset="0"/>
                        </a:rPr>
                        <a:t>см</a:t>
                      </a:r>
                      <a:r>
                        <a:rPr lang="kk-KZ" sz="1400" baseline="0" dirty="0" smtClean="0">
                          <a:latin typeface="Times New Roman" pitchFamily="18" charset="0"/>
                          <a:cs typeface="Times New Roman" pitchFamily="18" charset="0"/>
                        </a:rPr>
                        <a:t> жапр.ұзынд</a:t>
                      </a:r>
                      <a:endParaRPr lang="ru-RU" sz="1400" dirty="0" smtClean="0">
                        <a:latin typeface="Times New Roman" pitchFamily="18" charset="0"/>
                        <a:cs typeface="Times New Roman" pitchFamily="18" charset="0"/>
                      </a:endParaRPr>
                    </a:p>
                    <a:p>
                      <a:endParaRPr lang="ru-RU" sz="1400" dirty="0">
                        <a:latin typeface="Times New Roman" pitchFamily="18" charset="0"/>
                        <a:cs typeface="Times New Roman"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kk-KZ" sz="1400" dirty="0" smtClean="0">
                          <a:latin typeface="Times New Roman" pitchFamily="18" charset="0"/>
                          <a:cs typeface="Times New Roman" pitchFamily="18" charset="0"/>
                        </a:rPr>
                        <a:t>6</a:t>
                      </a:r>
                      <a:r>
                        <a:rPr lang="kk-KZ" sz="1400" baseline="0" dirty="0" smtClean="0">
                          <a:latin typeface="Times New Roman" pitchFamily="18" charset="0"/>
                          <a:cs typeface="Times New Roman" pitchFamily="18" charset="0"/>
                        </a:rPr>
                        <a:t> </a:t>
                      </a:r>
                      <a:r>
                        <a:rPr lang="kk-KZ" sz="1400" dirty="0" smtClean="0">
                          <a:latin typeface="Times New Roman" pitchFamily="18" charset="0"/>
                          <a:cs typeface="Times New Roman" pitchFamily="18" charset="0"/>
                        </a:rPr>
                        <a:t>см</a:t>
                      </a:r>
                      <a:r>
                        <a:rPr lang="kk-KZ" sz="1400" baseline="0" dirty="0" smtClean="0">
                          <a:latin typeface="Times New Roman" pitchFamily="18" charset="0"/>
                          <a:cs typeface="Times New Roman" pitchFamily="18" charset="0"/>
                        </a:rPr>
                        <a:t> жапр.ұзынд</a:t>
                      </a:r>
                      <a:endParaRPr lang="ru-RU" sz="1400" dirty="0" smtClean="0">
                        <a:latin typeface="Times New Roman" pitchFamily="18" charset="0"/>
                        <a:cs typeface="Times New Roman" pitchFamily="18" charset="0"/>
                      </a:endParaRPr>
                    </a:p>
                    <a:p>
                      <a:endParaRPr lang="ru-RU" sz="1400" dirty="0">
                        <a:latin typeface="Times New Roman" pitchFamily="18" charset="0"/>
                        <a:cs typeface="Times New Roman"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kk-KZ" sz="1400" dirty="0" smtClean="0">
                          <a:latin typeface="Times New Roman" pitchFamily="18" charset="0"/>
                          <a:cs typeface="Times New Roman" pitchFamily="18" charset="0"/>
                        </a:rPr>
                        <a:t>1см</a:t>
                      </a:r>
                      <a:r>
                        <a:rPr lang="kk-KZ" sz="1400" baseline="0" dirty="0" smtClean="0">
                          <a:latin typeface="Times New Roman" pitchFamily="18" charset="0"/>
                          <a:cs typeface="Times New Roman" pitchFamily="18" charset="0"/>
                        </a:rPr>
                        <a:t> жапр.ұзынд</a:t>
                      </a:r>
                      <a:endParaRPr lang="ru-RU" sz="1400" dirty="0" smtClean="0">
                        <a:latin typeface="Times New Roman" pitchFamily="18" charset="0"/>
                        <a:cs typeface="Times New Roman" pitchFamily="18" charset="0"/>
                      </a:endParaRPr>
                    </a:p>
                    <a:p>
                      <a:endParaRPr lang="ru-RU" sz="1400" dirty="0">
                        <a:latin typeface="Times New Roman" pitchFamily="18" charset="0"/>
                        <a:cs typeface="Times New Roman" pitchFamily="18" charset="0"/>
                      </a:endParaRPr>
                    </a:p>
                  </a:txBody>
                  <a:tcPr/>
                </a:tc>
                <a:tc>
                  <a:txBody>
                    <a:bodyPr/>
                    <a:lstStyle/>
                    <a:p>
                      <a:r>
                        <a:rPr lang="kk-KZ" sz="1400" dirty="0" smtClean="0">
                          <a:latin typeface="Times New Roman" pitchFamily="18" charset="0"/>
                          <a:cs typeface="Times New Roman" pitchFamily="18" charset="0"/>
                        </a:rPr>
                        <a:t>Жарық,жылы</a:t>
                      </a:r>
                      <a:endParaRPr lang="ru-RU" sz="1400" dirty="0">
                        <a:latin typeface="Times New Roman" pitchFamily="18" charset="0"/>
                        <a:cs typeface="Times New Roman" pitchFamily="18" charset="0"/>
                      </a:endParaRPr>
                    </a:p>
                  </a:txBody>
                  <a:tcPr/>
                </a:tc>
              </a:tr>
              <a:tr h="370840">
                <a:tc>
                  <a:txBody>
                    <a:bodyPr/>
                    <a:lstStyle/>
                    <a:p>
                      <a:r>
                        <a:rPr lang="kk-KZ" sz="1400" dirty="0" smtClean="0">
                          <a:latin typeface="Times New Roman" pitchFamily="18" charset="0"/>
                          <a:cs typeface="Times New Roman" pitchFamily="18" charset="0"/>
                        </a:rPr>
                        <a:t>2-ыдыс</a:t>
                      </a:r>
                      <a:endParaRPr lang="ru-RU" sz="1400" dirty="0">
                        <a:latin typeface="Times New Roman" pitchFamily="18" charset="0"/>
                        <a:cs typeface="Times New Roman" pitchFamily="18" charset="0"/>
                      </a:endParaRPr>
                    </a:p>
                  </a:txBody>
                  <a:tcPr/>
                </a:tc>
                <a:tc>
                  <a:txBody>
                    <a:bodyPr/>
                    <a:lstStyle/>
                    <a:p>
                      <a:r>
                        <a:rPr lang="kk-KZ" sz="1400" dirty="0" smtClean="0">
                          <a:latin typeface="Times New Roman" pitchFamily="18" charset="0"/>
                          <a:cs typeface="Times New Roman" pitchFamily="18" charset="0"/>
                        </a:rPr>
                        <a:t>-</a:t>
                      </a:r>
                      <a:endParaRPr lang="ru-RU" sz="1400" dirty="0">
                        <a:latin typeface="Times New Roman" pitchFamily="18" charset="0"/>
                        <a:cs typeface="Times New Roman" pitchFamily="18" charset="0"/>
                      </a:endParaRPr>
                    </a:p>
                  </a:txBody>
                  <a:tcPr/>
                </a:tc>
                <a:tc>
                  <a:txBody>
                    <a:bodyPr/>
                    <a:lstStyle/>
                    <a:p>
                      <a:r>
                        <a:rPr lang="kk-KZ" sz="1400" dirty="0" smtClean="0">
                          <a:latin typeface="Times New Roman" pitchFamily="18" charset="0"/>
                          <a:cs typeface="Times New Roman" pitchFamily="18" charset="0"/>
                        </a:rPr>
                        <a:t>+</a:t>
                      </a:r>
                      <a:endParaRPr lang="ru-RU" sz="1400" dirty="0">
                        <a:latin typeface="Times New Roman" pitchFamily="18" charset="0"/>
                        <a:cs typeface="Times New Roman" pitchFamily="18" charset="0"/>
                      </a:endParaRPr>
                    </a:p>
                  </a:txBody>
                  <a:tcPr/>
                </a:tc>
                <a:tc>
                  <a:txBody>
                    <a:bodyPr/>
                    <a:lstStyle/>
                    <a:p>
                      <a:r>
                        <a:rPr lang="kk-KZ" sz="1400" dirty="0" smtClean="0">
                          <a:latin typeface="Times New Roman" pitchFamily="18" charset="0"/>
                          <a:cs typeface="Times New Roman" pitchFamily="18" charset="0"/>
                        </a:rPr>
                        <a:t>+</a:t>
                      </a:r>
                      <a:endParaRPr lang="ru-RU" sz="1400" dirty="0">
                        <a:latin typeface="Times New Roman" pitchFamily="18" charset="0"/>
                        <a:cs typeface="Times New Roman" pitchFamily="18" charset="0"/>
                      </a:endParaRPr>
                    </a:p>
                  </a:txBody>
                  <a:tcPr/>
                </a:tc>
                <a:tc>
                  <a:txBody>
                    <a:bodyPr/>
                    <a:lstStyle/>
                    <a:p>
                      <a:r>
                        <a:rPr lang="kk-KZ" sz="1400" dirty="0" smtClean="0">
                          <a:latin typeface="Times New Roman" pitchFamily="18" charset="0"/>
                          <a:cs typeface="Times New Roman" pitchFamily="18" charset="0"/>
                        </a:rPr>
                        <a:t>+</a:t>
                      </a:r>
                      <a:endParaRPr lang="ru-RU" sz="1400" dirty="0">
                        <a:latin typeface="Times New Roman" pitchFamily="18" charset="0"/>
                        <a:cs typeface="Times New Roman" pitchFamily="18" charset="0"/>
                      </a:endParaRPr>
                    </a:p>
                  </a:txBody>
                  <a:tcPr/>
                </a:tc>
                <a:tc>
                  <a:txBody>
                    <a:bodyPr/>
                    <a:lstStyle/>
                    <a:p>
                      <a:r>
                        <a:rPr lang="kk-KZ" sz="1400" dirty="0" smtClean="0">
                          <a:latin typeface="Times New Roman" pitchFamily="18" charset="0"/>
                          <a:cs typeface="Times New Roman" pitchFamily="18" charset="0"/>
                        </a:rPr>
                        <a:t>қараңғы</a:t>
                      </a:r>
                      <a:endParaRPr lang="ru-RU" sz="1400" dirty="0">
                        <a:latin typeface="Times New Roman" pitchFamily="18" charset="0"/>
                        <a:cs typeface="Times New Roman" pitchFamily="18" charset="0"/>
                      </a:endParaRPr>
                    </a:p>
                  </a:txBody>
                  <a:tcPr/>
                </a:tc>
              </a:tr>
              <a:tr h="370840">
                <a:tc>
                  <a:txBody>
                    <a:bodyPr/>
                    <a:lstStyle/>
                    <a:p>
                      <a:r>
                        <a:rPr lang="kk-KZ" sz="1400" dirty="0" smtClean="0">
                          <a:latin typeface="Times New Roman" pitchFamily="18" charset="0"/>
                          <a:cs typeface="Times New Roman" pitchFamily="18" charset="0"/>
                        </a:rPr>
                        <a:t>3-ыдыс</a:t>
                      </a:r>
                      <a:endParaRPr lang="ru-RU" sz="1400" dirty="0">
                        <a:latin typeface="Times New Roman" pitchFamily="18" charset="0"/>
                        <a:cs typeface="Times New Roman" pitchFamily="18" charset="0"/>
                      </a:endParaRPr>
                    </a:p>
                  </a:txBody>
                  <a:tcPr/>
                </a:tc>
                <a:tc>
                  <a:txBody>
                    <a:bodyPr/>
                    <a:lstStyle/>
                    <a:p>
                      <a:r>
                        <a:rPr lang="kk-KZ" sz="1400" dirty="0" smtClean="0">
                          <a:latin typeface="Times New Roman" pitchFamily="18" charset="0"/>
                          <a:cs typeface="Times New Roman" pitchFamily="18" charset="0"/>
                        </a:rPr>
                        <a:t>+</a:t>
                      </a:r>
                      <a:endParaRPr lang="ru-RU" sz="1400" dirty="0">
                        <a:latin typeface="Times New Roman" pitchFamily="18" charset="0"/>
                        <a:cs typeface="Times New Roman" pitchFamily="18" charset="0"/>
                      </a:endParaRPr>
                    </a:p>
                  </a:txBody>
                  <a:tcPr/>
                </a:tc>
                <a:tc>
                  <a:txBody>
                    <a:bodyPr/>
                    <a:lstStyle/>
                    <a:p>
                      <a:r>
                        <a:rPr lang="kk-KZ" sz="1400" dirty="0" smtClean="0">
                          <a:latin typeface="Times New Roman" pitchFamily="18" charset="0"/>
                          <a:cs typeface="Times New Roman" pitchFamily="18" charset="0"/>
                        </a:rPr>
                        <a:t>+</a:t>
                      </a:r>
                      <a:endParaRPr lang="ru-RU" sz="1400" dirty="0">
                        <a:latin typeface="Times New Roman" pitchFamily="18" charset="0"/>
                        <a:cs typeface="Times New Roman" pitchFamily="18" charset="0"/>
                      </a:endParaRPr>
                    </a:p>
                  </a:txBody>
                  <a:tcPr/>
                </a:tc>
                <a:tc>
                  <a:txBody>
                    <a:bodyPr/>
                    <a:lstStyle/>
                    <a:p>
                      <a:r>
                        <a:rPr lang="kk-KZ" sz="1400" dirty="0" smtClean="0">
                          <a:latin typeface="Times New Roman" pitchFamily="18" charset="0"/>
                          <a:cs typeface="Times New Roman" pitchFamily="18" charset="0"/>
                        </a:rPr>
                        <a:t>+</a:t>
                      </a:r>
                      <a:endParaRPr lang="ru-RU" sz="1400" dirty="0">
                        <a:latin typeface="Times New Roman" pitchFamily="18" charset="0"/>
                        <a:cs typeface="Times New Roman" pitchFamily="18" charset="0"/>
                      </a:endParaRPr>
                    </a:p>
                  </a:txBody>
                  <a:tcPr/>
                </a:tc>
                <a:tc>
                  <a:txBody>
                    <a:bodyPr/>
                    <a:lstStyle/>
                    <a:p>
                      <a:r>
                        <a:rPr lang="kk-KZ" sz="1400" dirty="0" smtClean="0">
                          <a:latin typeface="Times New Roman" pitchFamily="18" charset="0"/>
                          <a:cs typeface="Times New Roman" pitchFamily="18" charset="0"/>
                        </a:rPr>
                        <a:t>+</a:t>
                      </a:r>
                      <a:endParaRPr lang="ru-RU" sz="1400" dirty="0">
                        <a:latin typeface="Times New Roman" pitchFamily="18" charset="0"/>
                        <a:cs typeface="Times New Roman" pitchFamily="18" charset="0"/>
                      </a:endParaRPr>
                    </a:p>
                  </a:txBody>
                  <a:tcPr/>
                </a:tc>
                <a:tc>
                  <a:txBody>
                    <a:bodyPr/>
                    <a:lstStyle/>
                    <a:p>
                      <a:r>
                        <a:rPr lang="kk-KZ" sz="1400" dirty="0" smtClean="0">
                          <a:latin typeface="Times New Roman" pitchFamily="18" charset="0"/>
                          <a:cs typeface="Times New Roman" pitchFamily="18" charset="0"/>
                        </a:rPr>
                        <a:t>суық</a:t>
                      </a:r>
                      <a:endParaRPr lang="ru-RU" sz="1400" dirty="0">
                        <a:latin typeface="Times New Roman" pitchFamily="18" charset="0"/>
                        <a:cs typeface="Times New Roman" pitchFamily="18" charset="0"/>
                      </a:endParaRPr>
                    </a:p>
                  </a:txBody>
                  <a:tcPr/>
                </a:tc>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638"/>
            <a:ext cx="7498080" cy="706090"/>
          </a:xfrm>
        </p:spPr>
        <p:txBody>
          <a:bodyPr>
            <a:normAutofit/>
          </a:bodyPr>
          <a:lstStyle/>
          <a:p>
            <a:r>
              <a:rPr lang="kk-KZ" sz="1800" dirty="0" smtClean="0">
                <a:latin typeface="Times New Roman" pitchFamily="18" charset="0"/>
                <a:cs typeface="Times New Roman" pitchFamily="18" charset="0"/>
              </a:rPr>
              <a:t>5. Тәжірбие   6. Тәжірбие </a:t>
            </a:r>
            <a:endParaRPr lang="ru-RU" sz="1800" dirty="0">
              <a:latin typeface="Times New Roman" pitchFamily="18" charset="0"/>
              <a:cs typeface="Times New Roman" pitchFamily="18" charset="0"/>
            </a:endParaRPr>
          </a:p>
        </p:txBody>
      </p:sp>
      <p:graphicFrame>
        <p:nvGraphicFramePr>
          <p:cNvPr id="4" name="Содержимое 3"/>
          <p:cNvGraphicFramePr>
            <a:graphicFrameLocks noGrp="1"/>
          </p:cNvGraphicFramePr>
          <p:nvPr>
            <p:ph idx="1"/>
          </p:nvPr>
        </p:nvGraphicFramePr>
        <p:xfrm>
          <a:off x="1435100" y="1125538"/>
          <a:ext cx="7499352" cy="2418080"/>
        </p:xfrm>
        <a:graphic>
          <a:graphicData uri="http://schemas.openxmlformats.org/drawingml/2006/table">
            <a:tbl>
              <a:tblPr firstRow="1" bandRow="1">
                <a:tableStyleId>{5C22544A-7EE6-4342-B048-85BDC9FD1C3A}</a:tableStyleId>
              </a:tblPr>
              <a:tblGrid>
                <a:gridCol w="1249892"/>
                <a:gridCol w="1249892"/>
                <a:gridCol w="1249892"/>
                <a:gridCol w="1249892"/>
                <a:gridCol w="1249892"/>
                <a:gridCol w="1249892"/>
              </a:tblGrid>
              <a:tr h="370840">
                <a:tc>
                  <a:txBody>
                    <a:bodyPr/>
                    <a:lstStyle/>
                    <a:p>
                      <a:r>
                        <a:rPr lang="kk-KZ" sz="1400" dirty="0" smtClean="0">
                          <a:latin typeface="Times New Roman" pitchFamily="18" charset="0"/>
                          <a:cs typeface="Times New Roman" pitchFamily="18" charset="0"/>
                        </a:rPr>
                        <a:t>Ай-күні</a:t>
                      </a:r>
                      <a:endParaRPr lang="ru-RU" sz="1400" dirty="0">
                        <a:latin typeface="Times New Roman" pitchFamily="18" charset="0"/>
                        <a:cs typeface="Times New Roman" pitchFamily="18" charset="0"/>
                      </a:endParaRPr>
                    </a:p>
                  </a:txBody>
                  <a:tcPr/>
                </a:tc>
                <a:tc>
                  <a:txBody>
                    <a:bodyPr/>
                    <a:lstStyle/>
                    <a:p>
                      <a:r>
                        <a:rPr lang="kk-KZ" sz="1400" dirty="0" smtClean="0">
                          <a:latin typeface="Times New Roman" pitchFamily="18" charset="0"/>
                          <a:cs typeface="Times New Roman" pitchFamily="18" charset="0"/>
                        </a:rPr>
                        <a:t>02.03.17ж</a:t>
                      </a:r>
                      <a:endParaRPr lang="ru-RU" sz="1400" dirty="0">
                        <a:latin typeface="Times New Roman" pitchFamily="18" charset="0"/>
                        <a:cs typeface="Times New Roman" pitchFamily="18" charset="0"/>
                      </a:endParaRPr>
                    </a:p>
                  </a:txBody>
                  <a:tcPr/>
                </a:tc>
                <a:tc>
                  <a:txBody>
                    <a:bodyPr/>
                    <a:lstStyle/>
                    <a:p>
                      <a:r>
                        <a:rPr lang="kk-KZ" sz="1400" dirty="0" smtClean="0">
                          <a:latin typeface="Times New Roman" pitchFamily="18" charset="0"/>
                          <a:cs typeface="Times New Roman" pitchFamily="18" charset="0"/>
                        </a:rPr>
                        <a:t>06.03.17ж</a:t>
                      </a:r>
                      <a:endParaRPr lang="ru-RU" sz="1400" dirty="0">
                        <a:latin typeface="Times New Roman" pitchFamily="18" charset="0"/>
                        <a:cs typeface="Times New Roman" pitchFamily="18" charset="0"/>
                      </a:endParaRPr>
                    </a:p>
                  </a:txBody>
                  <a:tcPr/>
                </a:tc>
                <a:tc>
                  <a:txBody>
                    <a:bodyPr/>
                    <a:lstStyle/>
                    <a:p>
                      <a:r>
                        <a:rPr lang="kk-KZ" sz="1400" dirty="0" smtClean="0">
                          <a:latin typeface="Times New Roman" pitchFamily="18" charset="0"/>
                          <a:cs typeface="Times New Roman" pitchFamily="18" charset="0"/>
                        </a:rPr>
                        <a:t>12.03.17ж</a:t>
                      </a:r>
                      <a:endParaRPr lang="ru-RU" sz="1400" dirty="0">
                        <a:latin typeface="Times New Roman" pitchFamily="18" charset="0"/>
                        <a:cs typeface="Times New Roman" pitchFamily="18" charset="0"/>
                      </a:endParaRPr>
                    </a:p>
                  </a:txBody>
                  <a:tcPr/>
                </a:tc>
                <a:tc>
                  <a:txBody>
                    <a:bodyPr/>
                    <a:lstStyle/>
                    <a:p>
                      <a:r>
                        <a:rPr lang="kk-KZ" sz="1400" dirty="0" smtClean="0">
                          <a:latin typeface="Times New Roman" pitchFamily="18" charset="0"/>
                          <a:cs typeface="Times New Roman" pitchFamily="18" charset="0"/>
                        </a:rPr>
                        <a:t>16.03.17ж</a:t>
                      </a:r>
                      <a:endParaRPr lang="ru-RU" sz="1400" dirty="0">
                        <a:latin typeface="Times New Roman" pitchFamily="18" charset="0"/>
                        <a:cs typeface="Times New Roman" pitchFamily="18" charset="0"/>
                      </a:endParaRPr>
                    </a:p>
                  </a:txBody>
                  <a:tcPr/>
                </a:tc>
                <a:tc>
                  <a:txBody>
                    <a:bodyPr/>
                    <a:lstStyle/>
                    <a:p>
                      <a:endParaRPr lang="ru-RU" sz="1400">
                        <a:latin typeface="Times New Roman" pitchFamily="18" charset="0"/>
                        <a:cs typeface="Times New Roman" pitchFamily="18" charset="0"/>
                      </a:endParaRPr>
                    </a:p>
                  </a:txBody>
                  <a:tcPr/>
                </a:tc>
              </a:tr>
              <a:tr h="370840">
                <a:tc>
                  <a:txBody>
                    <a:bodyPr/>
                    <a:lstStyle/>
                    <a:p>
                      <a:r>
                        <a:rPr lang="kk-KZ" sz="1400" dirty="0" smtClean="0">
                          <a:latin typeface="Times New Roman" pitchFamily="18" charset="0"/>
                          <a:cs typeface="Times New Roman" pitchFamily="18" charset="0"/>
                        </a:rPr>
                        <a:t>1-ыдыс</a:t>
                      </a:r>
                      <a:endParaRPr lang="ru-RU" sz="1400" dirty="0">
                        <a:latin typeface="Times New Roman" pitchFamily="18" charset="0"/>
                        <a:cs typeface="Times New Roman" pitchFamily="18" charset="0"/>
                      </a:endParaRPr>
                    </a:p>
                  </a:txBody>
                  <a:tcPr/>
                </a:tc>
                <a:tc>
                  <a:txBody>
                    <a:bodyPr/>
                    <a:lstStyle/>
                    <a:p>
                      <a:r>
                        <a:rPr lang="kk-KZ" sz="1400" dirty="0" smtClean="0">
                          <a:latin typeface="Times New Roman" pitchFamily="18" charset="0"/>
                          <a:cs typeface="Times New Roman" pitchFamily="18" charset="0"/>
                        </a:rPr>
                        <a:t>12см.</a:t>
                      </a:r>
                      <a:r>
                        <a:rPr lang="kk-KZ" sz="1400" baseline="0" dirty="0" smtClean="0">
                          <a:latin typeface="Times New Roman" pitchFamily="18" charset="0"/>
                          <a:cs typeface="Times New Roman" pitchFamily="18" charset="0"/>
                        </a:rPr>
                        <a:t> ұ,.ж</a:t>
                      </a:r>
                      <a:endParaRPr lang="ru-RU" sz="1400" dirty="0">
                        <a:latin typeface="Times New Roman" pitchFamily="18" charset="0"/>
                        <a:cs typeface="Times New Roman" pitchFamily="18" charset="0"/>
                      </a:endParaRPr>
                    </a:p>
                  </a:txBody>
                  <a:tcPr/>
                </a:tc>
                <a:tc>
                  <a:txBody>
                    <a:bodyPr/>
                    <a:lstStyle/>
                    <a:p>
                      <a:r>
                        <a:rPr lang="kk-KZ" sz="1400" dirty="0" smtClean="0">
                          <a:latin typeface="Times New Roman" pitchFamily="18" charset="0"/>
                          <a:cs typeface="Times New Roman" pitchFamily="18" charset="0"/>
                        </a:rPr>
                        <a:t>16см. Ұ.ж</a:t>
                      </a:r>
                      <a:endParaRPr lang="ru-RU" sz="1400" dirty="0">
                        <a:latin typeface="Times New Roman" pitchFamily="18" charset="0"/>
                        <a:cs typeface="Times New Roman" pitchFamily="18" charset="0"/>
                      </a:endParaRPr>
                    </a:p>
                  </a:txBody>
                  <a:tcPr/>
                </a:tc>
                <a:tc>
                  <a:txBody>
                    <a:bodyPr/>
                    <a:lstStyle/>
                    <a:p>
                      <a:r>
                        <a:rPr lang="kk-KZ" sz="1400" dirty="0" smtClean="0">
                          <a:latin typeface="Times New Roman" pitchFamily="18" charset="0"/>
                          <a:cs typeface="Times New Roman" pitchFamily="18" charset="0"/>
                        </a:rPr>
                        <a:t>18см. Ұ.ж</a:t>
                      </a:r>
                      <a:endParaRPr lang="ru-RU" sz="1400" dirty="0">
                        <a:latin typeface="Times New Roman" pitchFamily="18" charset="0"/>
                        <a:cs typeface="Times New Roman" pitchFamily="18" charset="0"/>
                      </a:endParaRPr>
                    </a:p>
                  </a:txBody>
                  <a:tcPr/>
                </a:tc>
                <a:tc>
                  <a:txBody>
                    <a:bodyPr/>
                    <a:lstStyle/>
                    <a:p>
                      <a:r>
                        <a:rPr lang="kk-KZ" sz="1400" dirty="0" smtClean="0">
                          <a:latin typeface="Times New Roman" pitchFamily="18" charset="0"/>
                          <a:cs typeface="Times New Roman" pitchFamily="18" charset="0"/>
                        </a:rPr>
                        <a:t>19см.ұ.ж.</a:t>
                      </a:r>
                      <a:endParaRPr lang="ru-RU" sz="1400" dirty="0">
                        <a:latin typeface="Times New Roman" pitchFamily="18" charset="0"/>
                        <a:cs typeface="Times New Roman" pitchFamily="18" charset="0"/>
                      </a:endParaRPr>
                    </a:p>
                  </a:txBody>
                  <a:tcPr/>
                </a:tc>
                <a:tc>
                  <a:txBody>
                    <a:bodyPr/>
                    <a:lstStyle/>
                    <a:p>
                      <a:r>
                        <a:rPr lang="kk-KZ" sz="1400" dirty="0" smtClean="0">
                          <a:latin typeface="Times New Roman" pitchFamily="18" charset="0"/>
                          <a:cs typeface="Times New Roman" pitchFamily="18" charset="0"/>
                        </a:rPr>
                        <a:t>жарық</a:t>
                      </a:r>
                      <a:endParaRPr lang="ru-RU" sz="1400" dirty="0">
                        <a:latin typeface="Times New Roman" pitchFamily="18" charset="0"/>
                        <a:cs typeface="Times New Roman" pitchFamily="18" charset="0"/>
                      </a:endParaRPr>
                    </a:p>
                  </a:txBody>
                  <a:tcPr/>
                </a:tc>
              </a:tr>
              <a:tr h="370840">
                <a:tc>
                  <a:txBody>
                    <a:bodyPr/>
                    <a:lstStyle/>
                    <a:p>
                      <a:r>
                        <a:rPr lang="kk-KZ" sz="1400" dirty="0" smtClean="0">
                          <a:latin typeface="Times New Roman" pitchFamily="18" charset="0"/>
                          <a:cs typeface="Times New Roman" pitchFamily="18" charset="0"/>
                        </a:rPr>
                        <a:t>2-ыдыс</a:t>
                      </a:r>
                      <a:endParaRPr lang="ru-RU" sz="1400" dirty="0">
                        <a:latin typeface="Times New Roman" pitchFamily="18" charset="0"/>
                        <a:cs typeface="Times New Roman" pitchFamily="18" charset="0"/>
                      </a:endParaRPr>
                    </a:p>
                  </a:txBody>
                  <a:tcPr/>
                </a:tc>
                <a:tc>
                  <a:txBody>
                    <a:bodyPr/>
                    <a:lstStyle/>
                    <a:p>
                      <a:r>
                        <a:rPr lang="kk-KZ" sz="1400" dirty="0" smtClean="0">
                          <a:latin typeface="Times New Roman" pitchFamily="18" charset="0"/>
                          <a:cs typeface="Times New Roman" pitchFamily="18" charset="0"/>
                        </a:rPr>
                        <a:t>2см.ұ </a:t>
                      </a:r>
                      <a:endParaRPr lang="ru-RU" sz="1400" dirty="0">
                        <a:latin typeface="Times New Roman" pitchFamily="18" charset="0"/>
                        <a:cs typeface="Times New Roman" pitchFamily="18" charset="0"/>
                      </a:endParaRPr>
                    </a:p>
                  </a:txBody>
                  <a:tcPr/>
                </a:tc>
                <a:tc>
                  <a:txBody>
                    <a:bodyPr/>
                    <a:lstStyle/>
                    <a:p>
                      <a:r>
                        <a:rPr lang="kk-KZ" sz="1400" dirty="0" smtClean="0">
                          <a:latin typeface="Times New Roman" pitchFamily="18" charset="0"/>
                          <a:cs typeface="Times New Roman" pitchFamily="18" charset="0"/>
                        </a:rPr>
                        <a:t>6см</a:t>
                      </a:r>
                      <a:endParaRPr lang="ru-RU" sz="1400" dirty="0">
                        <a:latin typeface="Times New Roman" pitchFamily="18" charset="0"/>
                        <a:cs typeface="Times New Roman" pitchFamily="18" charset="0"/>
                      </a:endParaRPr>
                    </a:p>
                  </a:txBody>
                  <a:tcPr/>
                </a:tc>
                <a:tc>
                  <a:txBody>
                    <a:bodyPr/>
                    <a:lstStyle/>
                    <a:p>
                      <a:r>
                        <a:rPr lang="kk-KZ" sz="1400" dirty="0" smtClean="0">
                          <a:latin typeface="Times New Roman" pitchFamily="18" charset="0"/>
                          <a:cs typeface="Times New Roman" pitchFamily="18" charset="0"/>
                        </a:rPr>
                        <a:t>8см.ұз.</a:t>
                      </a:r>
                      <a:r>
                        <a:rPr lang="kk-KZ" sz="1400" baseline="0" dirty="0" smtClean="0">
                          <a:latin typeface="Times New Roman" pitchFamily="18" charset="0"/>
                          <a:cs typeface="Times New Roman" pitchFamily="18" charset="0"/>
                        </a:rPr>
                        <a:t> Жапырағы жоқ.  Сабағы  ұзын</a:t>
                      </a:r>
                      <a:endParaRPr lang="ru-RU" sz="1400" dirty="0">
                        <a:latin typeface="Times New Roman" pitchFamily="18" charset="0"/>
                        <a:cs typeface="Times New Roman"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kk-KZ" sz="1400" dirty="0" smtClean="0">
                          <a:latin typeface="Times New Roman" pitchFamily="18" charset="0"/>
                          <a:cs typeface="Times New Roman" pitchFamily="18" charset="0"/>
                        </a:rPr>
                        <a:t>11</a:t>
                      </a:r>
                      <a:r>
                        <a:rPr lang="kk-KZ" sz="1400" baseline="0" dirty="0" smtClean="0">
                          <a:latin typeface="Times New Roman" pitchFamily="18" charset="0"/>
                          <a:cs typeface="Times New Roman" pitchFamily="18" charset="0"/>
                        </a:rPr>
                        <a:t> </a:t>
                      </a:r>
                      <a:r>
                        <a:rPr lang="kk-KZ" sz="1400" dirty="0" smtClean="0">
                          <a:latin typeface="Times New Roman" pitchFamily="18" charset="0"/>
                          <a:cs typeface="Times New Roman" pitchFamily="18" charset="0"/>
                        </a:rPr>
                        <a:t>см.ұз.</a:t>
                      </a:r>
                      <a:r>
                        <a:rPr lang="kk-KZ" sz="1400" baseline="0" dirty="0" smtClean="0">
                          <a:latin typeface="Times New Roman" pitchFamily="18" charset="0"/>
                          <a:cs typeface="Times New Roman" pitchFamily="18" charset="0"/>
                        </a:rPr>
                        <a:t> Жапырағы жоқ.  Сабағы  ұзын</a:t>
                      </a:r>
                      <a:endParaRPr lang="ru-RU" sz="1400" dirty="0" smtClean="0">
                        <a:latin typeface="Times New Roman" pitchFamily="18" charset="0"/>
                        <a:cs typeface="Times New Roman" pitchFamily="18" charset="0"/>
                      </a:endParaRPr>
                    </a:p>
                    <a:p>
                      <a:endParaRPr lang="ru-RU" sz="1400" dirty="0">
                        <a:latin typeface="Times New Roman" pitchFamily="18" charset="0"/>
                        <a:cs typeface="Times New Roman" pitchFamily="18" charset="0"/>
                      </a:endParaRPr>
                    </a:p>
                  </a:txBody>
                  <a:tcPr/>
                </a:tc>
                <a:tc>
                  <a:txBody>
                    <a:bodyPr/>
                    <a:lstStyle/>
                    <a:p>
                      <a:r>
                        <a:rPr lang="kk-KZ" sz="1400" dirty="0" smtClean="0">
                          <a:latin typeface="Times New Roman" pitchFamily="18" charset="0"/>
                          <a:cs typeface="Times New Roman" pitchFamily="18" charset="0"/>
                        </a:rPr>
                        <a:t>қараңғы</a:t>
                      </a:r>
                      <a:endParaRPr lang="ru-RU" sz="1400" dirty="0">
                        <a:latin typeface="Times New Roman" pitchFamily="18" charset="0"/>
                        <a:cs typeface="Times New Roman" pitchFamily="18" charset="0"/>
                      </a:endParaRPr>
                    </a:p>
                  </a:txBody>
                  <a:tcPr/>
                </a:tc>
              </a:tr>
              <a:tr h="370840">
                <a:tc>
                  <a:txBody>
                    <a:bodyPr/>
                    <a:lstStyle/>
                    <a:p>
                      <a:r>
                        <a:rPr lang="kk-KZ" sz="1400" dirty="0" smtClean="0">
                          <a:latin typeface="Times New Roman" pitchFamily="18" charset="0"/>
                          <a:cs typeface="Times New Roman" pitchFamily="18" charset="0"/>
                        </a:rPr>
                        <a:t>3-ыдыс</a:t>
                      </a:r>
                      <a:endParaRPr lang="ru-RU" sz="1400" dirty="0">
                        <a:latin typeface="Times New Roman" pitchFamily="18" charset="0"/>
                        <a:cs typeface="Times New Roman" pitchFamily="18" charset="0"/>
                      </a:endParaRPr>
                    </a:p>
                  </a:txBody>
                  <a:tcPr/>
                </a:tc>
                <a:tc>
                  <a:txBody>
                    <a:bodyPr/>
                    <a:lstStyle/>
                    <a:p>
                      <a:r>
                        <a:rPr lang="kk-KZ" sz="1400" dirty="0" smtClean="0">
                          <a:latin typeface="Times New Roman" pitchFamily="18" charset="0"/>
                          <a:cs typeface="Times New Roman" pitchFamily="18" charset="0"/>
                        </a:rPr>
                        <a:t>5см ж. бар</a:t>
                      </a:r>
                      <a:endParaRPr lang="ru-RU" sz="1400" dirty="0">
                        <a:latin typeface="Times New Roman" pitchFamily="18" charset="0"/>
                        <a:cs typeface="Times New Roman" pitchFamily="18" charset="0"/>
                      </a:endParaRPr>
                    </a:p>
                  </a:txBody>
                  <a:tcPr/>
                </a:tc>
                <a:tc>
                  <a:txBody>
                    <a:bodyPr/>
                    <a:lstStyle/>
                    <a:p>
                      <a:r>
                        <a:rPr lang="kk-KZ" sz="1400" dirty="0" smtClean="0">
                          <a:latin typeface="Times New Roman" pitchFamily="18" charset="0"/>
                          <a:cs typeface="Times New Roman" pitchFamily="18" charset="0"/>
                        </a:rPr>
                        <a:t>8см ж.б</a:t>
                      </a:r>
                      <a:endParaRPr lang="ru-RU" sz="1400" dirty="0">
                        <a:latin typeface="Times New Roman" pitchFamily="18" charset="0"/>
                        <a:cs typeface="Times New Roman" pitchFamily="18" charset="0"/>
                      </a:endParaRPr>
                    </a:p>
                  </a:txBody>
                  <a:tcPr/>
                </a:tc>
                <a:tc>
                  <a:txBody>
                    <a:bodyPr/>
                    <a:lstStyle/>
                    <a:p>
                      <a:r>
                        <a:rPr lang="kk-KZ" sz="1400" dirty="0" smtClean="0">
                          <a:latin typeface="Times New Roman" pitchFamily="18" charset="0"/>
                          <a:cs typeface="Times New Roman" pitchFamily="18" charset="0"/>
                        </a:rPr>
                        <a:t>9см ж.б  өсуі нашар</a:t>
                      </a:r>
                      <a:endParaRPr lang="ru-RU" sz="1400" dirty="0">
                        <a:latin typeface="Times New Roman" pitchFamily="18" charset="0"/>
                        <a:cs typeface="Times New Roman" pitchFamily="18" charset="0"/>
                      </a:endParaRPr>
                    </a:p>
                  </a:txBody>
                  <a:tcPr/>
                </a:tc>
                <a:tc>
                  <a:txBody>
                    <a:bodyPr/>
                    <a:lstStyle/>
                    <a:p>
                      <a:r>
                        <a:rPr lang="kk-KZ" sz="1400" dirty="0" smtClean="0">
                          <a:latin typeface="Times New Roman" pitchFamily="18" charset="0"/>
                          <a:cs typeface="Times New Roman" pitchFamily="18" charset="0"/>
                        </a:rPr>
                        <a:t>9см</a:t>
                      </a:r>
                      <a:r>
                        <a:rPr lang="kk-KZ" sz="1400" baseline="0" dirty="0" smtClean="0">
                          <a:latin typeface="Times New Roman" pitchFamily="18" charset="0"/>
                          <a:cs typeface="Times New Roman" pitchFamily="18" charset="0"/>
                        </a:rPr>
                        <a:t> </a:t>
                      </a:r>
                      <a:endParaRPr lang="ru-RU" sz="1400" dirty="0">
                        <a:latin typeface="Times New Roman" pitchFamily="18" charset="0"/>
                        <a:cs typeface="Times New Roman" pitchFamily="18" charset="0"/>
                      </a:endParaRPr>
                    </a:p>
                  </a:txBody>
                  <a:tcPr/>
                </a:tc>
                <a:tc>
                  <a:txBody>
                    <a:bodyPr/>
                    <a:lstStyle/>
                    <a:p>
                      <a:r>
                        <a:rPr lang="kk-KZ" sz="1400" dirty="0" smtClean="0">
                          <a:latin typeface="Times New Roman" pitchFamily="18" charset="0"/>
                          <a:cs typeface="Times New Roman" pitchFamily="18" charset="0"/>
                        </a:rPr>
                        <a:t>суық</a:t>
                      </a:r>
                      <a:endParaRPr lang="ru-RU" sz="1400" dirty="0">
                        <a:latin typeface="Times New Roman" pitchFamily="18" charset="0"/>
                        <a:cs typeface="Times New Roman" pitchFamily="18" charset="0"/>
                      </a:endParaRPr>
                    </a:p>
                  </a:txBody>
                  <a:tcPr/>
                </a:tc>
              </a:tr>
            </a:tbl>
          </a:graphicData>
        </a:graphic>
      </p:graphicFrame>
      <p:graphicFrame>
        <p:nvGraphicFramePr>
          <p:cNvPr id="5" name="Таблица 4"/>
          <p:cNvGraphicFramePr>
            <a:graphicFrameLocks noGrp="1"/>
          </p:cNvGraphicFramePr>
          <p:nvPr/>
        </p:nvGraphicFramePr>
        <p:xfrm>
          <a:off x="1475656" y="3861048"/>
          <a:ext cx="7499352" cy="2418080"/>
        </p:xfrm>
        <a:graphic>
          <a:graphicData uri="http://schemas.openxmlformats.org/drawingml/2006/table">
            <a:tbl>
              <a:tblPr firstRow="1" bandRow="1">
                <a:tableStyleId>{5C22544A-7EE6-4342-B048-85BDC9FD1C3A}</a:tableStyleId>
              </a:tblPr>
              <a:tblGrid>
                <a:gridCol w="1249892"/>
                <a:gridCol w="1249892"/>
                <a:gridCol w="1249892"/>
                <a:gridCol w="1249892"/>
                <a:gridCol w="1249892"/>
                <a:gridCol w="1249892"/>
              </a:tblGrid>
              <a:tr h="370840">
                <a:tc>
                  <a:txBody>
                    <a:bodyPr/>
                    <a:lstStyle/>
                    <a:p>
                      <a:r>
                        <a:rPr lang="kk-KZ" sz="1400" dirty="0" smtClean="0">
                          <a:latin typeface="Times New Roman" pitchFamily="18" charset="0"/>
                          <a:cs typeface="Times New Roman" pitchFamily="18" charset="0"/>
                        </a:rPr>
                        <a:t>Ай-күні</a:t>
                      </a:r>
                      <a:endParaRPr lang="ru-RU" sz="1400" dirty="0">
                        <a:latin typeface="Times New Roman" pitchFamily="18" charset="0"/>
                        <a:cs typeface="Times New Roman" pitchFamily="18" charset="0"/>
                      </a:endParaRPr>
                    </a:p>
                  </a:txBody>
                  <a:tcPr/>
                </a:tc>
                <a:tc>
                  <a:txBody>
                    <a:bodyPr/>
                    <a:lstStyle/>
                    <a:p>
                      <a:r>
                        <a:rPr lang="kk-KZ" sz="1400" dirty="0" smtClean="0">
                          <a:latin typeface="Times New Roman" pitchFamily="18" charset="0"/>
                          <a:cs typeface="Times New Roman" pitchFamily="18" charset="0"/>
                        </a:rPr>
                        <a:t>22.03.17ж</a:t>
                      </a:r>
                      <a:endParaRPr lang="ru-RU" sz="1400" dirty="0">
                        <a:latin typeface="Times New Roman" pitchFamily="18" charset="0"/>
                        <a:cs typeface="Times New Roman" pitchFamily="18" charset="0"/>
                      </a:endParaRPr>
                    </a:p>
                  </a:txBody>
                  <a:tcPr/>
                </a:tc>
                <a:tc>
                  <a:txBody>
                    <a:bodyPr/>
                    <a:lstStyle/>
                    <a:p>
                      <a:r>
                        <a:rPr lang="kk-KZ" sz="1400" dirty="0" smtClean="0">
                          <a:latin typeface="Times New Roman" pitchFamily="18" charset="0"/>
                          <a:cs typeface="Times New Roman" pitchFamily="18" charset="0"/>
                        </a:rPr>
                        <a:t>26.03.17ж</a:t>
                      </a:r>
                      <a:endParaRPr lang="ru-RU" sz="1400" dirty="0">
                        <a:latin typeface="Times New Roman" pitchFamily="18" charset="0"/>
                        <a:cs typeface="Times New Roman" pitchFamily="18" charset="0"/>
                      </a:endParaRPr>
                    </a:p>
                  </a:txBody>
                  <a:tcPr/>
                </a:tc>
                <a:tc>
                  <a:txBody>
                    <a:bodyPr/>
                    <a:lstStyle/>
                    <a:p>
                      <a:r>
                        <a:rPr lang="kk-KZ" sz="1400" dirty="0" smtClean="0">
                          <a:latin typeface="Times New Roman" pitchFamily="18" charset="0"/>
                          <a:cs typeface="Times New Roman" pitchFamily="18" charset="0"/>
                        </a:rPr>
                        <a:t>30.03.17ж</a:t>
                      </a:r>
                      <a:endParaRPr lang="ru-RU" sz="1400" dirty="0">
                        <a:latin typeface="Times New Roman" pitchFamily="18" charset="0"/>
                        <a:cs typeface="Times New Roman" pitchFamily="18" charset="0"/>
                      </a:endParaRPr>
                    </a:p>
                  </a:txBody>
                  <a:tcPr/>
                </a:tc>
                <a:tc>
                  <a:txBody>
                    <a:bodyPr/>
                    <a:lstStyle/>
                    <a:p>
                      <a:r>
                        <a:rPr lang="kk-KZ" sz="1400" dirty="0" smtClean="0">
                          <a:latin typeface="Times New Roman" pitchFamily="18" charset="0"/>
                          <a:cs typeface="Times New Roman" pitchFamily="18" charset="0"/>
                        </a:rPr>
                        <a:t>5.04.17ж</a:t>
                      </a:r>
                      <a:endParaRPr lang="ru-RU" sz="1400" dirty="0">
                        <a:latin typeface="Times New Roman" pitchFamily="18" charset="0"/>
                        <a:cs typeface="Times New Roman" pitchFamily="18" charset="0"/>
                      </a:endParaRPr>
                    </a:p>
                  </a:txBody>
                  <a:tcPr/>
                </a:tc>
                <a:tc>
                  <a:txBody>
                    <a:bodyPr/>
                    <a:lstStyle/>
                    <a:p>
                      <a:endParaRPr lang="ru-RU" sz="1400">
                        <a:latin typeface="Times New Roman" pitchFamily="18" charset="0"/>
                        <a:cs typeface="Times New Roman" pitchFamily="18" charset="0"/>
                      </a:endParaRPr>
                    </a:p>
                  </a:txBody>
                  <a:tcPr/>
                </a:tc>
              </a:tr>
              <a:tr h="370840">
                <a:tc>
                  <a:txBody>
                    <a:bodyPr/>
                    <a:lstStyle/>
                    <a:p>
                      <a:r>
                        <a:rPr lang="kk-KZ" sz="1400" dirty="0" smtClean="0">
                          <a:latin typeface="Times New Roman" pitchFamily="18" charset="0"/>
                          <a:cs typeface="Times New Roman" pitchFamily="18" charset="0"/>
                        </a:rPr>
                        <a:t>1-ыдыс</a:t>
                      </a:r>
                      <a:endParaRPr lang="ru-RU" sz="1400" dirty="0">
                        <a:latin typeface="Times New Roman" pitchFamily="18" charset="0"/>
                        <a:cs typeface="Times New Roman" pitchFamily="18" charset="0"/>
                      </a:endParaRPr>
                    </a:p>
                  </a:txBody>
                  <a:tcPr/>
                </a:tc>
                <a:tc>
                  <a:txBody>
                    <a:bodyPr/>
                    <a:lstStyle/>
                    <a:p>
                      <a:r>
                        <a:rPr lang="kk-KZ" sz="1400" dirty="0" smtClean="0">
                          <a:latin typeface="Times New Roman" pitchFamily="18" charset="0"/>
                          <a:cs typeface="Times New Roman" pitchFamily="18" charset="0"/>
                        </a:rPr>
                        <a:t>20см</a:t>
                      </a:r>
                      <a:r>
                        <a:rPr lang="kk-KZ" sz="1400" dirty="0" smtClean="0">
                          <a:latin typeface="Times New Roman" pitchFamily="18" charset="0"/>
                          <a:cs typeface="Times New Roman" pitchFamily="18" charset="0"/>
                        </a:rPr>
                        <a:t>.</a:t>
                      </a:r>
                      <a:r>
                        <a:rPr lang="kk-KZ" sz="1400" baseline="0" dirty="0" smtClean="0">
                          <a:latin typeface="Times New Roman" pitchFamily="18" charset="0"/>
                          <a:cs typeface="Times New Roman" pitchFamily="18" charset="0"/>
                        </a:rPr>
                        <a:t> ұ,.ж</a:t>
                      </a:r>
                      <a:endParaRPr lang="ru-RU" sz="1400" dirty="0">
                        <a:latin typeface="Times New Roman" pitchFamily="18" charset="0"/>
                        <a:cs typeface="Times New Roman" pitchFamily="18" charset="0"/>
                      </a:endParaRPr>
                    </a:p>
                  </a:txBody>
                  <a:tcPr/>
                </a:tc>
                <a:tc>
                  <a:txBody>
                    <a:bodyPr/>
                    <a:lstStyle/>
                    <a:p>
                      <a:r>
                        <a:rPr lang="kk-KZ" sz="1400" dirty="0" smtClean="0">
                          <a:latin typeface="Times New Roman" pitchFamily="18" charset="0"/>
                          <a:cs typeface="Times New Roman" pitchFamily="18" charset="0"/>
                        </a:rPr>
                        <a:t>22см</a:t>
                      </a:r>
                      <a:r>
                        <a:rPr lang="kk-KZ" sz="1400" dirty="0" smtClean="0">
                          <a:latin typeface="Times New Roman" pitchFamily="18" charset="0"/>
                          <a:cs typeface="Times New Roman" pitchFamily="18" charset="0"/>
                        </a:rPr>
                        <a:t>. Ұ.ж</a:t>
                      </a:r>
                      <a:endParaRPr lang="ru-RU" sz="1400" dirty="0">
                        <a:latin typeface="Times New Roman" pitchFamily="18" charset="0"/>
                        <a:cs typeface="Times New Roman" pitchFamily="18" charset="0"/>
                      </a:endParaRPr>
                    </a:p>
                  </a:txBody>
                  <a:tcPr/>
                </a:tc>
                <a:tc>
                  <a:txBody>
                    <a:bodyPr/>
                    <a:lstStyle/>
                    <a:p>
                      <a:r>
                        <a:rPr lang="kk-KZ" sz="1400" dirty="0" smtClean="0">
                          <a:latin typeface="Times New Roman" pitchFamily="18" charset="0"/>
                          <a:cs typeface="Times New Roman" pitchFamily="18" charset="0"/>
                        </a:rPr>
                        <a:t>24см</a:t>
                      </a:r>
                      <a:r>
                        <a:rPr lang="kk-KZ" sz="1400" dirty="0" smtClean="0">
                          <a:latin typeface="Times New Roman" pitchFamily="18" charset="0"/>
                          <a:cs typeface="Times New Roman" pitchFamily="18" charset="0"/>
                        </a:rPr>
                        <a:t>. Ұ.ж</a:t>
                      </a:r>
                      <a:endParaRPr lang="ru-RU" sz="1400" dirty="0">
                        <a:latin typeface="Times New Roman" pitchFamily="18" charset="0"/>
                        <a:cs typeface="Times New Roman" pitchFamily="18" charset="0"/>
                      </a:endParaRPr>
                    </a:p>
                  </a:txBody>
                  <a:tcPr/>
                </a:tc>
                <a:tc>
                  <a:txBody>
                    <a:bodyPr/>
                    <a:lstStyle/>
                    <a:p>
                      <a:r>
                        <a:rPr lang="kk-KZ" sz="1400" dirty="0" smtClean="0">
                          <a:latin typeface="Times New Roman" pitchFamily="18" charset="0"/>
                          <a:cs typeface="Times New Roman" pitchFamily="18" charset="0"/>
                        </a:rPr>
                        <a:t>25см.ұ.ж</a:t>
                      </a:r>
                      <a:r>
                        <a:rPr lang="kk-KZ" sz="1400" dirty="0" smtClean="0">
                          <a:latin typeface="Times New Roman" pitchFamily="18" charset="0"/>
                          <a:cs typeface="Times New Roman" pitchFamily="18" charset="0"/>
                        </a:rPr>
                        <a:t>.</a:t>
                      </a:r>
                      <a:endParaRPr lang="ru-RU" sz="1400" dirty="0">
                        <a:latin typeface="Times New Roman" pitchFamily="18" charset="0"/>
                        <a:cs typeface="Times New Roman" pitchFamily="18" charset="0"/>
                      </a:endParaRPr>
                    </a:p>
                  </a:txBody>
                  <a:tcPr/>
                </a:tc>
                <a:tc>
                  <a:txBody>
                    <a:bodyPr/>
                    <a:lstStyle/>
                    <a:p>
                      <a:r>
                        <a:rPr lang="kk-KZ" sz="1400" dirty="0" smtClean="0">
                          <a:latin typeface="Times New Roman" pitchFamily="18" charset="0"/>
                          <a:cs typeface="Times New Roman" pitchFamily="18" charset="0"/>
                        </a:rPr>
                        <a:t>жарық</a:t>
                      </a:r>
                      <a:endParaRPr lang="ru-RU" sz="1400" dirty="0">
                        <a:latin typeface="Times New Roman" pitchFamily="18" charset="0"/>
                        <a:cs typeface="Times New Roman" pitchFamily="18" charset="0"/>
                      </a:endParaRPr>
                    </a:p>
                  </a:txBody>
                  <a:tcPr/>
                </a:tc>
              </a:tr>
              <a:tr h="370840">
                <a:tc>
                  <a:txBody>
                    <a:bodyPr/>
                    <a:lstStyle/>
                    <a:p>
                      <a:r>
                        <a:rPr lang="kk-KZ" sz="1400" dirty="0" smtClean="0">
                          <a:latin typeface="Times New Roman" pitchFamily="18" charset="0"/>
                          <a:cs typeface="Times New Roman" pitchFamily="18" charset="0"/>
                        </a:rPr>
                        <a:t>2-ыдыс</a:t>
                      </a:r>
                      <a:endParaRPr lang="ru-RU" sz="1400" dirty="0">
                        <a:latin typeface="Times New Roman" pitchFamily="18" charset="0"/>
                        <a:cs typeface="Times New Roman" pitchFamily="18" charset="0"/>
                      </a:endParaRPr>
                    </a:p>
                  </a:txBody>
                  <a:tcPr/>
                </a:tc>
                <a:tc>
                  <a:txBody>
                    <a:bodyPr/>
                    <a:lstStyle/>
                    <a:p>
                      <a:r>
                        <a:rPr lang="kk-KZ" sz="1400" dirty="0" smtClean="0">
                          <a:latin typeface="Times New Roman" pitchFamily="18" charset="0"/>
                          <a:cs typeface="Times New Roman" pitchFamily="18" charset="0"/>
                        </a:rPr>
                        <a:t>12см.ұ </a:t>
                      </a:r>
                      <a:endParaRPr lang="ru-RU" sz="1400" dirty="0">
                        <a:latin typeface="Times New Roman" pitchFamily="18" charset="0"/>
                        <a:cs typeface="Times New Roman" pitchFamily="18" charset="0"/>
                      </a:endParaRPr>
                    </a:p>
                  </a:txBody>
                  <a:tcPr/>
                </a:tc>
                <a:tc>
                  <a:txBody>
                    <a:bodyPr/>
                    <a:lstStyle/>
                    <a:p>
                      <a:r>
                        <a:rPr lang="kk-KZ" sz="1400" dirty="0" smtClean="0">
                          <a:latin typeface="Times New Roman" pitchFamily="18" charset="0"/>
                          <a:cs typeface="Times New Roman" pitchFamily="18" charset="0"/>
                        </a:rPr>
                        <a:t>12см</a:t>
                      </a:r>
                      <a:endParaRPr lang="ru-RU" sz="1400" dirty="0">
                        <a:latin typeface="Times New Roman" pitchFamily="18" charset="0"/>
                        <a:cs typeface="Times New Roman" pitchFamily="18" charset="0"/>
                      </a:endParaRPr>
                    </a:p>
                  </a:txBody>
                  <a:tcPr/>
                </a:tc>
                <a:tc>
                  <a:txBody>
                    <a:bodyPr/>
                    <a:lstStyle/>
                    <a:p>
                      <a:r>
                        <a:rPr lang="kk-KZ" sz="1400" dirty="0" smtClean="0">
                          <a:latin typeface="Times New Roman" pitchFamily="18" charset="0"/>
                          <a:cs typeface="Times New Roman" pitchFamily="18" charset="0"/>
                        </a:rPr>
                        <a:t>12см.ұз</a:t>
                      </a:r>
                      <a:r>
                        <a:rPr lang="kk-KZ" sz="1400" dirty="0" smtClean="0">
                          <a:latin typeface="Times New Roman" pitchFamily="18" charset="0"/>
                          <a:cs typeface="Times New Roman" pitchFamily="18" charset="0"/>
                        </a:rPr>
                        <a:t>.</a:t>
                      </a:r>
                      <a:r>
                        <a:rPr lang="kk-KZ" sz="1400" baseline="0" dirty="0" smtClean="0">
                          <a:latin typeface="Times New Roman" pitchFamily="18" charset="0"/>
                          <a:cs typeface="Times New Roman" pitchFamily="18" charset="0"/>
                        </a:rPr>
                        <a:t> Жапырағы жоқ.  Сабағы  </a:t>
                      </a:r>
                      <a:r>
                        <a:rPr lang="kk-KZ" sz="1400" baseline="0" dirty="0" smtClean="0">
                          <a:latin typeface="Times New Roman" pitchFamily="18" charset="0"/>
                          <a:cs typeface="Times New Roman" pitchFamily="18" charset="0"/>
                        </a:rPr>
                        <a:t>ұзын сарғайған</a:t>
                      </a:r>
                      <a:endParaRPr lang="ru-RU" sz="1400" dirty="0">
                        <a:latin typeface="Times New Roman" pitchFamily="18" charset="0"/>
                        <a:cs typeface="Times New Roman"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kk-KZ" sz="1400" dirty="0" smtClean="0">
                          <a:latin typeface="Times New Roman" pitchFamily="18" charset="0"/>
                          <a:cs typeface="Times New Roman" pitchFamily="18" charset="0"/>
                        </a:rPr>
                        <a:t>11</a:t>
                      </a:r>
                      <a:r>
                        <a:rPr lang="kk-KZ" sz="1400" baseline="0" dirty="0" smtClean="0">
                          <a:latin typeface="Times New Roman" pitchFamily="18" charset="0"/>
                          <a:cs typeface="Times New Roman" pitchFamily="18" charset="0"/>
                        </a:rPr>
                        <a:t> </a:t>
                      </a:r>
                      <a:r>
                        <a:rPr lang="kk-KZ" sz="1400" dirty="0" smtClean="0">
                          <a:latin typeface="Times New Roman" pitchFamily="18" charset="0"/>
                          <a:cs typeface="Times New Roman" pitchFamily="18" charset="0"/>
                        </a:rPr>
                        <a:t>см.ұз.</a:t>
                      </a:r>
                      <a:r>
                        <a:rPr lang="kk-KZ" sz="1400" baseline="0" dirty="0" smtClean="0">
                          <a:latin typeface="Times New Roman" pitchFamily="18" charset="0"/>
                          <a:cs typeface="Times New Roman" pitchFamily="18" charset="0"/>
                        </a:rPr>
                        <a:t> Жапырағы жоқ.  Сабағы  </a:t>
                      </a:r>
                      <a:r>
                        <a:rPr lang="kk-KZ" sz="1400" baseline="0" dirty="0" smtClean="0">
                          <a:latin typeface="Times New Roman" pitchFamily="18" charset="0"/>
                          <a:cs typeface="Times New Roman" pitchFamily="18" charset="0"/>
                        </a:rPr>
                        <a:t>ұзын</a:t>
                      </a:r>
                      <a:r>
                        <a:rPr lang="ru-RU" sz="1400" baseline="0" dirty="0" smtClean="0">
                          <a:latin typeface="Times New Roman" pitchFamily="18" charset="0"/>
                          <a:cs typeface="Times New Roman" pitchFamily="18" charset="0"/>
                        </a:rPr>
                        <a:t>2</a:t>
                      </a:r>
                      <a:endParaRPr lang="ru-RU" sz="1400" dirty="0" smtClean="0">
                        <a:latin typeface="Times New Roman" pitchFamily="18" charset="0"/>
                        <a:cs typeface="Times New Roman" pitchFamily="18" charset="0"/>
                      </a:endParaRPr>
                    </a:p>
                  </a:txBody>
                  <a:tcPr/>
                </a:tc>
                <a:tc>
                  <a:txBody>
                    <a:bodyPr/>
                    <a:lstStyle/>
                    <a:p>
                      <a:r>
                        <a:rPr lang="kk-KZ" sz="1400" dirty="0" smtClean="0">
                          <a:latin typeface="Times New Roman" pitchFamily="18" charset="0"/>
                          <a:cs typeface="Times New Roman" pitchFamily="18" charset="0"/>
                        </a:rPr>
                        <a:t>қараңғы</a:t>
                      </a:r>
                      <a:endParaRPr lang="ru-RU" sz="1400" dirty="0">
                        <a:latin typeface="Times New Roman" pitchFamily="18" charset="0"/>
                        <a:cs typeface="Times New Roman" pitchFamily="18" charset="0"/>
                      </a:endParaRPr>
                    </a:p>
                  </a:txBody>
                  <a:tcPr/>
                </a:tc>
              </a:tr>
              <a:tr h="370840">
                <a:tc>
                  <a:txBody>
                    <a:bodyPr/>
                    <a:lstStyle/>
                    <a:p>
                      <a:r>
                        <a:rPr lang="kk-KZ" sz="1400" dirty="0" smtClean="0">
                          <a:latin typeface="Times New Roman" pitchFamily="18" charset="0"/>
                          <a:cs typeface="Times New Roman" pitchFamily="18" charset="0"/>
                        </a:rPr>
                        <a:t>3-ыдыс</a:t>
                      </a:r>
                      <a:endParaRPr lang="ru-RU" sz="1400" dirty="0">
                        <a:latin typeface="Times New Roman" pitchFamily="18" charset="0"/>
                        <a:cs typeface="Times New Roman" pitchFamily="18" charset="0"/>
                      </a:endParaRPr>
                    </a:p>
                  </a:txBody>
                  <a:tcPr/>
                </a:tc>
                <a:tc>
                  <a:txBody>
                    <a:bodyPr/>
                    <a:lstStyle/>
                    <a:p>
                      <a:r>
                        <a:rPr lang="kk-KZ" sz="1400" dirty="0" smtClean="0">
                          <a:latin typeface="Times New Roman" pitchFamily="18" charset="0"/>
                          <a:cs typeface="Times New Roman" pitchFamily="18" charset="0"/>
                        </a:rPr>
                        <a:t>5см </a:t>
                      </a:r>
                      <a:r>
                        <a:rPr lang="kk-KZ" sz="1400" dirty="0" smtClean="0">
                          <a:latin typeface="Times New Roman" pitchFamily="18" charset="0"/>
                          <a:cs typeface="Times New Roman" pitchFamily="18" charset="0"/>
                        </a:rPr>
                        <a:t>ж. бар</a:t>
                      </a:r>
                      <a:endParaRPr lang="ru-RU" sz="1400" dirty="0">
                        <a:latin typeface="Times New Roman" pitchFamily="18" charset="0"/>
                        <a:cs typeface="Times New Roman" pitchFamily="18" charset="0"/>
                      </a:endParaRPr>
                    </a:p>
                  </a:txBody>
                  <a:tcPr/>
                </a:tc>
                <a:tc>
                  <a:txBody>
                    <a:bodyPr/>
                    <a:lstStyle/>
                    <a:p>
                      <a:r>
                        <a:rPr lang="kk-KZ" sz="1400" dirty="0" smtClean="0">
                          <a:latin typeface="Times New Roman" pitchFamily="18" charset="0"/>
                          <a:cs typeface="Times New Roman" pitchFamily="18" charset="0"/>
                        </a:rPr>
                        <a:t>8см </a:t>
                      </a:r>
                      <a:r>
                        <a:rPr lang="kk-KZ" sz="1400" dirty="0" smtClean="0">
                          <a:latin typeface="Times New Roman" pitchFamily="18" charset="0"/>
                          <a:cs typeface="Times New Roman" pitchFamily="18" charset="0"/>
                        </a:rPr>
                        <a:t>ж.б</a:t>
                      </a:r>
                    </a:p>
                    <a:p>
                      <a:r>
                        <a:rPr lang="kk-KZ" sz="1400" dirty="0" smtClean="0">
                          <a:latin typeface="Times New Roman" pitchFamily="18" charset="0"/>
                          <a:cs typeface="Times New Roman" pitchFamily="18" charset="0"/>
                        </a:rPr>
                        <a:t>Сарғайған </a:t>
                      </a:r>
                      <a:endParaRPr lang="ru-RU" sz="1400" dirty="0">
                        <a:latin typeface="Times New Roman" pitchFamily="18" charset="0"/>
                        <a:cs typeface="Times New Roman" pitchFamily="18" charset="0"/>
                      </a:endParaRPr>
                    </a:p>
                  </a:txBody>
                  <a:tcPr/>
                </a:tc>
                <a:tc>
                  <a:txBody>
                    <a:bodyPr/>
                    <a:lstStyle/>
                    <a:p>
                      <a:r>
                        <a:rPr lang="kk-KZ" sz="1400" dirty="0" smtClean="0">
                          <a:latin typeface="Times New Roman" pitchFamily="18" charset="0"/>
                          <a:cs typeface="Times New Roman" pitchFamily="18" charset="0"/>
                        </a:rPr>
                        <a:t>9см ж.б  өсуі нашар</a:t>
                      </a:r>
                      <a:endParaRPr lang="ru-RU" sz="1400" dirty="0">
                        <a:latin typeface="Times New Roman" pitchFamily="18" charset="0"/>
                        <a:cs typeface="Times New Roman" pitchFamily="18" charset="0"/>
                      </a:endParaRPr>
                    </a:p>
                  </a:txBody>
                  <a:tcPr/>
                </a:tc>
                <a:tc>
                  <a:txBody>
                    <a:bodyPr/>
                    <a:lstStyle/>
                    <a:p>
                      <a:r>
                        <a:rPr lang="kk-KZ" sz="1400" dirty="0" smtClean="0">
                          <a:latin typeface="Times New Roman" pitchFamily="18" charset="0"/>
                          <a:cs typeface="Times New Roman" pitchFamily="18" charset="0"/>
                        </a:rPr>
                        <a:t>9см</a:t>
                      </a:r>
                      <a:r>
                        <a:rPr lang="kk-KZ" sz="1400" baseline="0" dirty="0" smtClean="0">
                          <a:latin typeface="Times New Roman" pitchFamily="18" charset="0"/>
                          <a:cs typeface="Times New Roman" pitchFamily="18" charset="0"/>
                        </a:rPr>
                        <a:t> </a:t>
                      </a:r>
                      <a:endParaRPr lang="ru-RU" sz="1400" dirty="0">
                        <a:latin typeface="Times New Roman" pitchFamily="18" charset="0"/>
                        <a:cs typeface="Times New Roman" pitchFamily="18" charset="0"/>
                      </a:endParaRPr>
                    </a:p>
                  </a:txBody>
                  <a:tcPr/>
                </a:tc>
                <a:tc>
                  <a:txBody>
                    <a:bodyPr/>
                    <a:lstStyle/>
                    <a:p>
                      <a:r>
                        <a:rPr lang="kk-KZ" sz="1400" dirty="0" smtClean="0">
                          <a:latin typeface="Times New Roman" pitchFamily="18" charset="0"/>
                          <a:cs typeface="Times New Roman" pitchFamily="18" charset="0"/>
                        </a:rPr>
                        <a:t>суық</a:t>
                      </a:r>
                      <a:endParaRPr lang="ru-RU" sz="1400" dirty="0">
                        <a:latin typeface="Times New Roman" pitchFamily="18" charset="0"/>
                        <a:cs typeface="Times New Roman" pitchFamily="18" charset="0"/>
                      </a:endParaRPr>
                    </a:p>
                  </a:txBody>
                  <a:tcPr/>
                </a:tc>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476672"/>
            <a:ext cx="7498080" cy="648072"/>
          </a:xfrm>
        </p:spPr>
        <p:txBody>
          <a:bodyPr>
            <a:normAutofit fontScale="90000"/>
          </a:bodyPr>
          <a:lstStyle/>
          <a:p>
            <a:r>
              <a:rPr lang="kk-KZ" sz="1600" dirty="0" smtClean="0">
                <a:solidFill>
                  <a:schemeClr val="tx1"/>
                </a:solidFill>
                <a:latin typeface="Times New Roman" pitchFamily="18" charset="0"/>
                <a:cs typeface="Times New Roman" pitchFamily="18" charset="0"/>
              </a:rPr>
              <a:t>7. Тәжірибе</a:t>
            </a:r>
            <a:br>
              <a:rPr lang="kk-KZ" sz="1600" dirty="0" smtClean="0">
                <a:solidFill>
                  <a:schemeClr val="tx1"/>
                </a:solidFill>
                <a:latin typeface="Times New Roman" pitchFamily="18" charset="0"/>
                <a:cs typeface="Times New Roman" pitchFamily="18" charset="0"/>
              </a:rPr>
            </a:br>
            <a:r>
              <a:rPr lang="ru-RU" sz="1600" dirty="0" smtClean="0"/>
              <a:t/>
            </a:r>
            <a:br>
              <a:rPr lang="ru-RU" sz="1600" dirty="0" smtClean="0"/>
            </a:br>
            <a:r>
              <a:rPr lang="kk-KZ" sz="1600" dirty="0" smtClean="0"/>
              <a:t>    </a:t>
            </a:r>
            <a:r>
              <a:rPr lang="kk-KZ" sz="1600" dirty="0" smtClean="0">
                <a:latin typeface="Times New Roman" pitchFamily="18" charset="0"/>
                <a:cs typeface="Times New Roman" pitchFamily="18" charset="0"/>
              </a:rPr>
              <a:t>Қараңғы және  суық  жерге  қойған үрмебұршақ тың  өсуі нашар болды. Ауа, жылу, жарық  жетпегендіктен   үрмебұршақ  өспеді.</a:t>
            </a:r>
            <a:br>
              <a:rPr lang="kk-KZ" sz="1600" dirty="0" smtClean="0">
                <a:latin typeface="Times New Roman" pitchFamily="18" charset="0"/>
                <a:cs typeface="Times New Roman" pitchFamily="18" charset="0"/>
              </a:rPr>
            </a:br>
            <a:endParaRPr lang="ru-RU" sz="1600" dirty="0">
              <a:solidFill>
                <a:schemeClr val="tx1"/>
              </a:solidFill>
              <a:latin typeface="Times New Roman" pitchFamily="18" charset="0"/>
              <a:cs typeface="Times New Roman" pitchFamily="18" charset="0"/>
            </a:endParaRPr>
          </a:p>
        </p:txBody>
      </p:sp>
      <p:sp>
        <p:nvSpPr>
          <p:cNvPr id="3" name="Содержимое 2"/>
          <p:cNvSpPr>
            <a:spLocks noGrp="1"/>
          </p:cNvSpPr>
          <p:nvPr>
            <p:ph idx="1"/>
          </p:nvPr>
        </p:nvSpPr>
        <p:spPr>
          <a:xfrm>
            <a:off x="1435608" y="1412776"/>
            <a:ext cx="7498080" cy="4835624"/>
          </a:xfrm>
        </p:spPr>
        <p:txBody>
          <a:bodyPr>
            <a:normAutofit lnSpcReduction="10000"/>
          </a:bodyPr>
          <a:lstStyle/>
          <a:p>
            <a:endParaRPr lang="ru-RU" sz="1800" dirty="0" smtClean="0">
              <a:latin typeface="Times New Roman" pitchFamily="18" charset="0"/>
              <a:cs typeface="Times New Roman" pitchFamily="18" charset="0"/>
            </a:endParaRPr>
          </a:p>
          <a:p>
            <a:pPr>
              <a:buNone/>
            </a:pPr>
            <a:endParaRPr lang="kk-KZ" sz="1800" dirty="0" smtClean="0"/>
          </a:p>
          <a:p>
            <a:pPr>
              <a:buNone/>
            </a:pPr>
            <a:endParaRPr lang="kk-KZ" sz="1800" dirty="0" smtClean="0"/>
          </a:p>
          <a:p>
            <a:pPr>
              <a:buNone/>
            </a:pPr>
            <a:endParaRPr lang="kk-KZ" sz="1800" dirty="0" smtClean="0"/>
          </a:p>
          <a:p>
            <a:pPr>
              <a:buNone/>
            </a:pPr>
            <a:endParaRPr lang="kk-KZ" sz="1800" dirty="0" smtClean="0"/>
          </a:p>
          <a:p>
            <a:pPr>
              <a:buNone/>
            </a:pPr>
            <a:endParaRPr lang="kk-KZ" sz="1800" dirty="0" smtClean="0"/>
          </a:p>
          <a:p>
            <a:pPr>
              <a:buNone/>
            </a:pPr>
            <a:endParaRPr lang="kk-KZ" sz="1800" dirty="0" smtClean="0"/>
          </a:p>
          <a:p>
            <a:pPr>
              <a:buNone/>
            </a:pPr>
            <a:endParaRPr lang="kk-KZ" sz="1800" dirty="0" smtClean="0"/>
          </a:p>
          <a:p>
            <a:pPr>
              <a:buNone/>
            </a:pPr>
            <a:endParaRPr lang="kk-KZ" sz="1800" dirty="0" smtClean="0"/>
          </a:p>
          <a:p>
            <a:pPr>
              <a:buNone/>
            </a:pPr>
            <a:endParaRPr lang="kk-KZ" sz="1800" dirty="0" smtClean="0">
              <a:latin typeface="Times New Roman" pitchFamily="18" charset="0"/>
              <a:cs typeface="Times New Roman" pitchFamily="18" charset="0"/>
            </a:endParaRPr>
          </a:p>
          <a:p>
            <a:pPr>
              <a:buNone/>
            </a:pPr>
            <a:r>
              <a:rPr lang="kk-KZ" sz="1800" dirty="0" smtClean="0">
                <a:latin typeface="Times New Roman" pitchFamily="18" charset="0"/>
                <a:cs typeface="Times New Roman" pitchFamily="18" charset="0"/>
              </a:rPr>
              <a:t>8. </a:t>
            </a:r>
            <a:r>
              <a:rPr lang="kk-KZ" sz="1500" dirty="0" smtClean="0">
                <a:latin typeface="Times New Roman" pitchFamily="18" charset="0"/>
                <a:cs typeface="Times New Roman" pitchFamily="18" charset="0"/>
              </a:rPr>
              <a:t>Тәжірибе</a:t>
            </a:r>
          </a:p>
          <a:p>
            <a:r>
              <a:rPr lang="kk-KZ" sz="1500" dirty="0" smtClean="0">
                <a:latin typeface="Times New Roman" pitchFamily="18" charset="0"/>
                <a:cs typeface="Times New Roman" pitchFamily="18" charset="0"/>
              </a:rPr>
              <a:t>     </a:t>
            </a:r>
            <a:r>
              <a:rPr lang="kk-KZ" sz="1500" dirty="0" smtClean="0">
                <a:latin typeface="Times New Roman" pitchFamily="18" charset="0"/>
                <a:cs typeface="Times New Roman" pitchFamily="18" charset="0"/>
              </a:rPr>
              <a:t>Өсімдік  жақсы  өсу  үшін  оларға  қоректік  заттар  керек. Ал  қоректік  заттар топырақтың  құрамында  болады.өсімдіктер  қоректік  қаттарды  сумен  бірге  тамыр  арқылы бойларына  сіңіреді. </a:t>
            </a:r>
            <a:endParaRPr lang="ru-RU" sz="1500" b="1" dirty="0" smtClean="0">
              <a:latin typeface="Times New Roman" pitchFamily="18" charset="0"/>
              <a:cs typeface="Times New Roman" pitchFamily="18" charset="0"/>
            </a:endParaRPr>
          </a:p>
          <a:p>
            <a:r>
              <a:rPr lang="kk-KZ" sz="1500" dirty="0" smtClean="0">
                <a:latin typeface="Times New Roman" pitchFamily="18" charset="0"/>
                <a:cs typeface="Times New Roman" pitchFamily="18" charset="0"/>
              </a:rPr>
              <a:t>       Өсімдіктерге  қажетті   жарық,  жылу,  ауа  және  су  жеткілікті  түрде  болады.  </a:t>
            </a:r>
            <a:endParaRPr lang="kk-KZ" sz="1500" dirty="0" smtClean="0">
              <a:latin typeface="Times New Roman" pitchFamily="18" charset="0"/>
              <a:cs typeface="Times New Roman" pitchFamily="18" charset="0"/>
            </a:endParaRPr>
          </a:p>
          <a:p>
            <a:pPr>
              <a:buNone/>
            </a:pPr>
            <a:endParaRPr lang="ru-RU" sz="1800" dirty="0">
              <a:latin typeface="Times New Roman" pitchFamily="18" charset="0"/>
              <a:cs typeface="Times New Roman" pitchFamily="18" charset="0"/>
            </a:endParaRPr>
          </a:p>
        </p:txBody>
      </p:sp>
      <p:graphicFrame>
        <p:nvGraphicFramePr>
          <p:cNvPr id="4" name="Таблица 3"/>
          <p:cNvGraphicFramePr>
            <a:graphicFrameLocks noGrp="1"/>
          </p:cNvGraphicFramePr>
          <p:nvPr/>
        </p:nvGraphicFramePr>
        <p:xfrm>
          <a:off x="1907704" y="2276872"/>
          <a:ext cx="6096000" cy="2204720"/>
        </p:xfrm>
        <a:graphic>
          <a:graphicData uri="http://schemas.openxmlformats.org/drawingml/2006/table">
            <a:tbl>
              <a:tblPr firstRow="1" bandRow="1">
                <a:tableStyleId>{5C22544A-7EE6-4342-B048-85BDC9FD1C3A}</a:tableStyleId>
              </a:tblPr>
              <a:tblGrid>
                <a:gridCol w="1016000"/>
                <a:gridCol w="1016000"/>
                <a:gridCol w="1016000"/>
                <a:gridCol w="1016000"/>
                <a:gridCol w="1016000"/>
                <a:gridCol w="1016000"/>
              </a:tblGrid>
              <a:tr h="370840">
                <a:tc>
                  <a:txBody>
                    <a:bodyPr/>
                    <a:lstStyle/>
                    <a:p>
                      <a:r>
                        <a:rPr lang="kk-KZ" sz="1400" dirty="0" smtClean="0">
                          <a:latin typeface="Times New Roman" pitchFamily="18" charset="0"/>
                          <a:cs typeface="Times New Roman" pitchFamily="18" charset="0"/>
                        </a:rPr>
                        <a:t>Ай-</a:t>
                      </a:r>
                      <a:r>
                        <a:rPr lang="kk-KZ" sz="1400" baseline="0" dirty="0" smtClean="0">
                          <a:latin typeface="Times New Roman" pitchFamily="18" charset="0"/>
                          <a:cs typeface="Times New Roman" pitchFamily="18" charset="0"/>
                        </a:rPr>
                        <a:t> </a:t>
                      </a:r>
                      <a:r>
                        <a:rPr lang="kk-KZ" sz="1400" dirty="0" smtClean="0">
                          <a:latin typeface="Times New Roman" pitchFamily="18" charset="0"/>
                          <a:cs typeface="Times New Roman" pitchFamily="18" charset="0"/>
                        </a:rPr>
                        <a:t>күндер</a:t>
                      </a:r>
                      <a:endParaRPr lang="ru-RU" sz="1400" dirty="0">
                        <a:latin typeface="Times New Roman" pitchFamily="18" charset="0"/>
                        <a:cs typeface="Times New Roman" pitchFamily="18" charset="0"/>
                      </a:endParaRPr>
                    </a:p>
                  </a:txBody>
                  <a:tcPr/>
                </a:tc>
                <a:tc>
                  <a:txBody>
                    <a:bodyPr/>
                    <a:lstStyle/>
                    <a:p>
                      <a:r>
                        <a:rPr lang="kk-KZ" sz="1400" dirty="0" smtClean="0">
                          <a:latin typeface="Times New Roman" pitchFamily="18" charset="0"/>
                          <a:cs typeface="Times New Roman" pitchFamily="18" charset="0"/>
                        </a:rPr>
                        <a:t>06.04.17ж</a:t>
                      </a:r>
                      <a:endParaRPr lang="ru-RU" sz="1400" dirty="0">
                        <a:latin typeface="Times New Roman" pitchFamily="18" charset="0"/>
                        <a:cs typeface="Times New Roman" pitchFamily="18" charset="0"/>
                      </a:endParaRPr>
                    </a:p>
                  </a:txBody>
                  <a:tcPr/>
                </a:tc>
                <a:tc>
                  <a:txBody>
                    <a:bodyPr/>
                    <a:lstStyle/>
                    <a:p>
                      <a:r>
                        <a:rPr lang="kk-KZ" sz="1400" dirty="0" smtClean="0">
                          <a:latin typeface="Times New Roman" pitchFamily="18" charset="0"/>
                          <a:cs typeface="Times New Roman" pitchFamily="18" charset="0"/>
                        </a:rPr>
                        <a:t>08.04.17ж</a:t>
                      </a:r>
                      <a:endParaRPr lang="ru-RU" sz="1400" dirty="0">
                        <a:latin typeface="Times New Roman" pitchFamily="18" charset="0"/>
                        <a:cs typeface="Times New Roman" pitchFamily="18" charset="0"/>
                      </a:endParaRPr>
                    </a:p>
                  </a:txBody>
                  <a:tcPr/>
                </a:tc>
                <a:tc>
                  <a:txBody>
                    <a:bodyPr/>
                    <a:lstStyle/>
                    <a:p>
                      <a:r>
                        <a:rPr lang="kk-KZ" sz="1400" dirty="0" smtClean="0">
                          <a:latin typeface="Times New Roman" pitchFamily="18" charset="0"/>
                          <a:cs typeface="Times New Roman" pitchFamily="18" charset="0"/>
                        </a:rPr>
                        <a:t>10.04.17ж</a:t>
                      </a:r>
                      <a:endParaRPr lang="ru-RU" sz="1400" dirty="0">
                        <a:latin typeface="Times New Roman" pitchFamily="18" charset="0"/>
                        <a:cs typeface="Times New Roman" pitchFamily="18" charset="0"/>
                      </a:endParaRPr>
                    </a:p>
                  </a:txBody>
                  <a:tcPr/>
                </a:tc>
                <a:tc>
                  <a:txBody>
                    <a:bodyPr/>
                    <a:lstStyle/>
                    <a:p>
                      <a:r>
                        <a:rPr lang="kk-KZ" sz="1400" dirty="0" smtClean="0">
                          <a:latin typeface="Times New Roman" pitchFamily="18" charset="0"/>
                          <a:cs typeface="Times New Roman" pitchFamily="18" charset="0"/>
                        </a:rPr>
                        <a:t>11.04.17</a:t>
                      </a:r>
                      <a:endParaRPr lang="ru-RU" sz="1400" dirty="0">
                        <a:latin typeface="Times New Roman" pitchFamily="18" charset="0"/>
                        <a:cs typeface="Times New Roman" pitchFamily="18" charset="0"/>
                      </a:endParaRPr>
                    </a:p>
                  </a:txBody>
                  <a:tcPr/>
                </a:tc>
                <a:tc>
                  <a:txBody>
                    <a:bodyPr/>
                    <a:lstStyle/>
                    <a:p>
                      <a:endParaRPr lang="ru-RU" sz="1400">
                        <a:latin typeface="Times New Roman" pitchFamily="18" charset="0"/>
                        <a:cs typeface="Times New Roman" pitchFamily="18" charset="0"/>
                      </a:endParaRPr>
                    </a:p>
                  </a:txBody>
                  <a:tcPr/>
                </a:tc>
              </a:tr>
              <a:tr h="370840">
                <a:tc>
                  <a:txBody>
                    <a:bodyPr/>
                    <a:lstStyle/>
                    <a:p>
                      <a:r>
                        <a:rPr lang="kk-KZ" sz="1400" dirty="0" smtClean="0">
                          <a:latin typeface="Times New Roman" pitchFamily="18" charset="0"/>
                          <a:cs typeface="Times New Roman" pitchFamily="18" charset="0"/>
                        </a:rPr>
                        <a:t>1-ыдыс</a:t>
                      </a:r>
                      <a:endParaRPr lang="ru-RU" sz="1400" dirty="0">
                        <a:latin typeface="Times New Roman" pitchFamily="18" charset="0"/>
                        <a:cs typeface="Times New Roman" pitchFamily="18" charset="0"/>
                      </a:endParaRPr>
                    </a:p>
                  </a:txBody>
                  <a:tcPr/>
                </a:tc>
                <a:tc>
                  <a:txBody>
                    <a:bodyPr/>
                    <a:lstStyle/>
                    <a:p>
                      <a:r>
                        <a:rPr lang="kk-KZ" sz="1400" dirty="0" smtClean="0">
                          <a:latin typeface="Times New Roman" pitchFamily="18" charset="0"/>
                          <a:cs typeface="Times New Roman" pitchFamily="18" charset="0"/>
                        </a:rPr>
                        <a:t>20см</a:t>
                      </a:r>
                    </a:p>
                    <a:p>
                      <a:r>
                        <a:rPr lang="kk-KZ" sz="1400" dirty="0" smtClean="0">
                          <a:latin typeface="Times New Roman" pitchFamily="18" charset="0"/>
                          <a:cs typeface="Times New Roman" pitchFamily="18" charset="0"/>
                        </a:rPr>
                        <a:t>Жемісі  пайда  болды</a:t>
                      </a:r>
                      <a:endParaRPr lang="ru-RU" sz="1400" dirty="0">
                        <a:latin typeface="Times New Roman" pitchFamily="18" charset="0"/>
                        <a:cs typeface="Times New Roman" pitchFamily="18" charset="0"/>
                      </a:endParaRPr>
                    </a:p>
                  </a:txBody>
                  <a:tcPr/>
                </a:tc>
                <a:tc>
                  <a:txBody>
                    <a:bodyPr/>
                    <a:lstStyle/>
                    <a:p>
                      <a:r>
                        <a:rPr lang="kk-KZ" sz="1400" dirty="0" smtClean="0">
                          <a:latin typeface="Times New Roman" pitchFamily="18" charset="0"/>
                          <a:cs typeface="Times New Roman" pitchFamily="18" charset="0"/>
                        </a:rPr>
                        <a:t>22см</a:t>
                      </a:r>
                    </a:p>
                    <a:p>
                      <a:r>
                        <a:rPr lang="kk-KZ" sz="1400" dirty="0" smtClean="0">
                          <a:latin typeface="Times New Roman" pitchFamily="18" charset="0"/>
                          <a:cs typeface="Times New Roman" pitchFamily="18" charset="0"/>
                        </a:rPr>
                        <a:t>Жемісі  бар</a:t>
                      </a:r>
                      <a:endParaRPr lang="ru-RU" sz="1400" dirty="0">
                        <a:latin typeface="Times New Roman" pitchFamily="18" charset="0"/>
                        <a:cs typeface="Times New Roman" pitchFamily="18" charset="0"/>
                      </a:endParaRPr>
                    </a:p>
                  </a:txBody>
                  <a:tcPr/>
                </a:tc>
                <a:tc>
                  <a:txBody>
                    <a:bodyPr/>
                    <a:lstStyle/>
                    <a:p>
                      <a:r>
                        <a:rPr lang="kk-KZ" sz="1400" dirty="0" smtClean="0">
                          <a:latin typeface="Times New Roman" pitchFamily="18" charset="0"/>
                          <a:cs typeface="Times New Roman" pitchFamily="18" charset="0"/>
                        </a:rPr>
                        <a:t>22см</a:t>
                      </a:r>
                    </a:p>
                    <a:p>
                      <a:r>
                        <a:rPr lang="kk-KZ" sz="1400" dirty="0" smtClean="0">
                          <a:latin typeface="Times New Roman" pitchFamily="18" charset="0"/>
                          <a:cs typeface="Times New Roman" pitchFamily="18" charset="0"/>
                        </a:rPr>
                        <a:t>Жемісі</a:t>
                      </a:r>
                      <a:r>
                        <a:rPr lang="kk-KZ" sz="1400" baseline="0" dirty="0" smtClean="0">
                          <a:latin typeface="Times New Roman" pitchFamily="18" charset="0"/>
                          <a:cs typeface="Times New Roman" pitchFamily="18" charset="0"/>
                        </a:rPr>
                        <a:t>  бар</a:t>
                      </a:r>
                      <a:endParaRPr lang="ru-RU" sz="1400" dirty="0">
                        <a:latin typeface="Times New Roman" pitchFamily="18" charset="0"/>
                        <a:cs typeface="Times New Roman" pitchFamily="18" charset="0"/>
                      </a:endParaRPr>
                    </a:p>
                  </a:txBody>
                  <a:tcPr/>
                </a:tc>
                <a:tc>
                  <a:txBody>
                    <a:bodyPr/>
                    <a:lstStyle/>
                    <a:p>
                      <a:r>
                        <a:rPr lang="kk-KZ" sz="1400" dirty="0" smtClean="0">
                          <a:latin typeface="Times New Roman" pitchFamily="18" charset="0"/>
                          <a:cs typeface="Times New Roman" pitchFamily="18" charset="0"/>
                        </a:rPr>
                        <a:t>23</a:t>
                      </a:r>
                      <a:r>
                        <a:rPr lang="kk-KZ" sz="1400" baseline="0" dirty="0" smtClean="0">
                          <a:latin typeface="Times New Roman" pitchFamily="18" charset="0"/>
                          <a:cs typeface="Times New Roman" pitchFamily="18" charset="0"/>
                        </a:rPr>
                        <a:t> жемісі пісті</a:t>
                      </a:r>
                      <a:endParaRPr lang="ru-RU" sz="1400" dirty="0">
                        <a:latin typeface="Times New Roman" pitchFamily="18" charset="0"/>
                        <a:cs typeface="Times New Roman" pitchFamily="18" charset="0"/>
                      </a:endParaRPr>
                    </a:p>
                  </a:txBody>
                  <a:tcPr/>
                </a:tc>
                <a:tc>
                  <a:txBody>
                    <a:bodyPr/>
                    <a:lstStyle/>
                    <a:p>
                      <a:r>
                        <a:rPr lang="kk-KZ" sz="1400" dirty="0" smtClean="0">
                          <a:latin typeface="Times New Roman" pitchFamily="18" charset="0"/>
                          <a:cs typeface="Times New Roman" pitchFamily="18" charset="0"/>
                        </a:rPr>
                        <a:t>жарық</a:t>
                      </a:r>
                      <a:endParaRPr lang="ru-RU" sz="1400" dirty="0">
                        <a:latin typeface="Times New Roman" pitchFamily="18" charset="0"/>
                        <a:cs typeface="Times New Roman" pitchFamily="18" charset="0"/>
                      </a:endParaRPr>
                    </a:p>
                  </a:txBody>
                  <a:tcPr/>
                </a:tc>
              </a:tr>
              <a:tr h="370840">
                <a:tc>
                  <a:txBody>
                    <a:bodyPr/>
                    <a:lstStyle/>
                    <a:p>
                      <a:r>
                        <a:rPr lang="kk-KZ" sz="1400" dirty="0" smtClean="0">
                          <a:latin typeface="Times New Roman" pitchFamily="18" charset="0"/>
                          <a:cs typeface="Times New Roman" pitchFamily="18" charset="0"/>
                        </a:rPr>
                        <a:t>2-ыдыс</a:t>
                      </a:r>
                      <a:endParaRPr lang="ru-RU" sz="1400" dirty="0">
                        <a:latin typeface="Times New Roman" pitchFamily="18" charset="0"/>
                        <a:cs typeface="Times New Roman" pitchFamily="18" charset="0"/>
                      </a:endParaRPr>
                    </a:p>
                  </a:txBody>
                  <a:tcPr/>
                </a:tc>
                <a:tc>
                  <a:txBody>
                    <a:bodyPr/>
                    <a:lstStyle/>
                    <a:p>
                      <a:r>
                        <a:rPr lang="kk-KZ" sz="1400" dirty="0" smtClean="0">
                          <a:latin typeface="Times New Roman" pitchFamily="18" charset="0"/>
                          <a:cs typeface="Times New Roman" pitchFamily="18" charset="0"/>
                        </a:rPr>
                        <a:t>-</a:t>
                      </a:r>
                      <a:endParaRPr lang="ru-RU" sz="1400" dirty="0">
                        <a:latin typeface="Times New Roman" pitchFamily="18" charset="0"/>
                        <a:cs typeface="Times New Roman" pitchFamily="18" charset="0"/>
                      </a:endParaRPr>
                    </a:p>
                  </a:txBody>
                  <a:tcPr/>
                </a:tc>
                <a:tc>
                  <a:txBody>
                    <a:bodyPr/>
                    <a:lstStyle/>
                    <a:p>
                      <a:r>
                        <a:rPr lang="kk-KZ" sz="1400" dirty="0" smtClean="0">
                          <a:latin typeface="Times New Roman" pitchFamily="18" charset="0"/>
                          <a:cs typeface="Times New Roman" pitchFamily="18" charset="0"/>
                        </a:rPr>
                        <a:t>-</a:t>
                      </a:r>
                      <a:endParaRPr lang="ru-RU" sz="1400" dirty="0">
                        <a:latin typeface="Times New Roman" pitchFamily="18" charset="0"/>
                        <a:cs typeface="Times New Roman" pitchFamily="18" charset="0"/>
                      </a:endParaRPr>
                    </a:p>
                  </a:txBody>
                  <a:tcPr/>
                </a:tc>
                <a:tc>
                  <a:txBody>
                    <a:bodyPr/>
                    <a:lstStyle/>
                    <a:p>
                      <a:r>
                        <a:rPr lang="kk-KZ" sz="1400" dirty="0" smtClean="0">
                          <a:latin typeface="Times New Roman" pitchFamily="18" charset="0"/>
                          <a:cs typeface="Times New Roman" pitchFamily="18" charset="0"/>
                        </a:rPr>
                        <a:t>-</a:t>
                      </a:r>
                      <a:endParaRPr lang="ru-RU" sz="1400" dirty="0">
                        <a:latin typeface="Times New Roman" pitchFamily="18" charset="0"/>
                        <a:cs typeface="Times New Roman" pitchFamily="18" charset="0"/>
                      </a:endParaRPr>
                    </a:p>
                  </a:txBody>
                  <a:tcPr/>
                </a:tc>
                <a:tc>
                  <a:txBody>
                    <a:bodyPr/>
                    <a:lstStyle/>
                    <a:p>
                      <a:r>
                        <a:rPr lang="kk-KZ" sz="1400" dirty="0" smtClean="0">
                          <a:latin typeface="Times New Roman" pitchFamily="18" charset="0"/>
                          <a:cs typeface="Times New Roman" pitchFamily="18" charset="0"/>
                        </a:rPr>
                        <a:t>-</a:t>
                      </a:r>
                      <a:endParaRPr lang="ru-RU" sz="1400" dirty="0">
                        <a:latin typeface="Times New Roman" pitchFamily="18" charset="0"/>
                        <a:cs typeface="Times New Roman" pitchFamily="18" charset="0"/>
                      </a:endParaRPr>
                    </a:p>
                  </a:txBody>
                  <a:tcPr/>
                </a:tc>
                <a:tc>
                  <a:txBody>
                    <a:bodyPr/>
                    <a:lstStyle/>
                    <a:p>
                      <a:r>
                        <a:rPr lang="kk-KZ" sz="1400" dirty="0" smtClean="0">
                          <a:latin typeface="Times New Roman" pitchFamily="18" charset="0"/>
                          <a:cs typeface="Times New Roman" pitchFamily="18" charset="0"/>
                        </a:rPr>
                        <a:t>қараңғы</a:t>
                      </a:r>
                      <a:endParaRPr lang="ru-RU" sz="1400" dirty="0">
                        <a:latin typeface="Times New Roman" pitchFamily="18" charset="0"/>
                        <a:cs typeface="Times New Roman" pitchFamily="18" charset="0"/>
                      </a:endParaRPr>
                    </a:p>
                  </a:txBody>
                  <a:tcPr/>
                </a:tc>
              </a:tr>
              <a:tr h="370840">
                <a:tc>
                  <a:txBody>
                    <a:bodyPr/>
                    <a:lstStyle/>
                    <a:p>
                      <a:r>
                        <a:rPr lang="kk-KZ" sz="1400" dirty="0" smtClean="0">
                          <a:latin typeface="Times New Roman" pitchFamily="18" charset="0"/>
                          <a:cs typeface="Times New Roman" pitchFamily="18" charset="0"/>
                        </a:rPr>
                        <a:t>3-ыдыс</a:t>
                      </a:r>
                      <a:endParaRPr lang="ru-RU" sz="1400" dirty="0">
                        <a:latin typeface="Times New Roman" pitchFamily="18" charset="0"/>
                        <a:cs typeface="Times New Roman" pitchFamily="18" charset="0"/>
                      </a:endParaRPr>
                    </a:p>
                  </a:txBody>
                  <a:tcPr/>
                </a:tc>
                <a:tc>
                  <a:txBody>
                    <a:bodyPr/>
                    <a:lstStyle/>
                    <a:p>
                      <a:r>
                        <a:rPr lang="kk-KZ" sz="1400" dirty="0" smtClean="0">
                          <a:latin typeface="Times New Roman" pitchFamily="18" charset="0"/>
                          <a:cs typeface="Times New Roman" pitchFamily="18" charset="0"/>
                        </a:rPr>
                        <a:t>-</a:t>
                      </a:r>
                      <a:endParaRPr lang="ru-RU" sz="1400" dirty="0">
                        <a:latin typeface="Times New Roman" pitchFamily="18" charset="0"/>
                        <a:cs typeface="Times New Roman" pitchFamily="18" charset="0"/>
                      </a:endParaRPr>
                    </a:p>
                  </a:txBody>
                  <a:tcPr/>
                </a:tc>
                <a:tc>
                  <a:txBody>
                    <a:bodyPr/>
                    <a:lstStyle/>
                    <a:p>
                      <a:r>
                        <a:rPr lang="kk-KZ" sz="1400" dirty="0" smtClean="0">
                          <a:latin typeface="Times New Roman" pitchFamily="18" charset="0"/>
                          <a:cs typeface="Times New Roman" pitchFamily="18" charset="0"/>
                        </a:rPr>
                        <a:t>-</a:t>
                      </a:r>
                      <a:endParaRPr lang="ru-RU" sz="1400" dirty="0">
                        <a:latin typeface="Times New Roman" pitchFamily="18" charset="0"/>
                        <a:cs typeface="Times New Roman" pitchFamily="18" charset="0"/>
                      </a:endParaRPr>
                    </a:p>
                  </a:txBody>
                  <a:tcPr/>
                </a:tc>
                <a:tc>
                  <a:txBody>
                    <a:bodyPr/>
                    <a:lstStyle/>
                    <a:p>
                      <a:r>
                        <a:rPr lang="kk-KZ" sz="1400" dirty="0" smtClean="0">
                          <a:latin typeface="Times New Roman" pitchFamily="18" charset="0"/>
                          <a:cs typeface="Times New Roman" pitchFamily="18" charset="0"/>
                        </a:rPr>
                        <a:t>-</a:t>
                      </a:r>
                      <a:endParaRPr lang="ru-RU" sz="1400" dirty="0">
                        <a:latin typeface="Times New Roman" pitchFamily="18" charset="0"/>
                        <a:cs typeface="Times New Roman" pitchFamily="18" charset="0"/>
                      </a:endParaRPr>
                    </a:p>
                  </a:txBody>
                  <a:tcPr/>
                </a:tc>
                <a:tc>
                  <a:txBody>
                    <a:bodyPr/>
                    <a:lstStyle/>
                    <a:p>
                      <a:r>
                        <a:rPr lang="kk-KZ" sz="1400" dirty="0" smtClean="0">
                          <a:latin typeface="Times New Roman" pitchFamily="18" charset="0"/>
                          <a:cs typeface="Times New Roman" pitchFamily="18" charset="0"/>
                        </a:rPr>
                        <a:t>-</a:t>
                      </a:r>
                      <a:endParaRPr lang="ru-RU" sz="1400" dirty="0">
                        <a:latin typeface="Times New Roman" pitchFamily="18" charset="0"/>
                        <a:cs typeface="Times New Roman" pitchFamily="18" charset="0"/>
                      </a:endParaRPr>
                    </a:p>
                  </a:txBody>
                  <a:tcPr/>
                </a:tc>
                <a:tc>
                  <a:txBody>
                    <a:bodyPr/>
                    <a:lstStyle/>
                    <a:p>
                      <a:r>
                        <a:rPr lang="kk-KZ" sz="1400" dirty="0" smtClean="0">
                          <a:latin typeface="Times New Roman" pitchFamily="18" charset="0"/>
                          <a:cs typeface="Times New Roman" pitchFamily="18" charset="0"/>
                        </a:rPr>
                        <a:t>суық</a:t>
                      </a:r>
                      <a:endParaRPr lang="ru-RU" sz="1400" dirty="0">
                        <a:latin typeface="Times New Roman" pitchFamily="18" charset="0"/>
                        <a:cs typeface="Times New Roman" pitchFamily="18" charset="0"/>
                      </a:endParaRPr>
                    </a:p>
                  </a:txBody>
                  <a:tcPr/>
                </a:tc>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638"/>
            <a:ext cx="7498080" cy="634082"/>
          </a:xfrm>
        </p:spPr>
        <p:txBody>
          <a:bodyPr>
            <a:normAutofit/>
          </a:bodyPr>
          <a:lstStyle/>
          <a:p>
            <a:r>
              <a:rPr lang="kk-KZ" sz="1800" dirty="0" smtClean="0">
                <a:latin typeface="Times New Roman" pitchFamily="18" charset="0"/>
                <a:cs typeface="Times New Roman" pitchFamily="18" charset="0"/>
              </a:rPr>
              <a:t>Қараңғы  және  суық  жерге  қойған  өсімдіктің өсуінің  суреті</a:t>
            </a:r>
            <a:endParaRPr lang="ru-RU" sz="1800" dirty="0">
              <a:latin typeface="Times New Roman" pitchFamily="18" charset="0"/>
              <a:cs typeface="Times New Roman" pitchFamily="18" charset="0"/>
            </a:endParaRPr>
          </a:p>
        </p:txBody>
      </p:sp>
      <p:pic>
        <p:nvPicPr>
          <p:cNvPr id="4" name="Содержимое 3" descr="C:\Users\Admin\Desktop\ғылыми жоба\20170207_132206.jpg"/>
          <p:cNvPicPr>
            <a:picLocks noGrp="1"/>
          </p:cNvPicPr>
          <p:nvPr>
            <p:ph idx="1"/>
          </p:nvPr>
        </p:nvPicPr>
        <p:blipFill>
          <a:blip r:embed="rId2" cstate="print"/>
          <a:srcRect l="65360" b="35276"/>
          <a:stretch>
            <a:fillRect/>
          </a:stretch>
        </p:blipFill>
        <p:spPr bwMode="auto">
          <a:xfrm rot="5400000">
            <a:off x="3836362" y="821156"/>
            <a:ext cx="2767419" cy="4608512"/>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3284984"/>
            <a:ext cx="8686800" cy="2304256"/>
          </a:xfrm>
        </p:spPr>
        <p:txBody>
          <a:bodyPr>
            <a:normAutofit fontScale="90000"/>
          </a:bodyPr>
          <a:lstStyle/>
          <a:p>
            <a:r>
              <a:rPr lang="kk-KZ" dirty="0" smtClean="0"/>
              <a:t/>
            </a:r>
            <a:br>
              <a:rPr lang="kk-KZ"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endParaRPr lang="ru-RU" dirty="0"/>
          </a:p>
        </p:txBody>
      </p:sp>
      <p:sp>
        <p:nvSpPr>
          <p:cNvPr id="5" name="Содержимое 4"/>
          <p:cNvSpPr>
            <a:spLocks noGrp="1"/>
          </p:cNvSpPr>
          <p:nvPr>
            <p:ph idx="1"/>
          </p:nvPr>
        </p:nvSpPr>
        <p:spPr>
          <a:xfrm>
            <a:off x="3419872" y="1196752"/>
            <a:ext cx="4896544" cy="3888433"/>
          </a:xfrm>
        </p:spPr>
        <p:txBody>
          <a:bodyPr>
            <a:normAutofit fontScale="92500" lnSpcReduction="10000"/>
          </a:bodyPr>
          <a:lstStyle/>
          <a:p>
            <a:pPr>
              <a:buNone/>
            </a:pPr>
            <a:r>
              <a:rPr lang="kk-KZ" sz="4300" dirty="0" smtClean="0">
                <a:solidFill>
                  <a:srgbClr val="FF0000"/>
                </a:solidFill>
              </a:rPr>
              <a:t>    </a:t>
            </a:r>
            <a:r>
              <a:rPr lang="kk-KZ" sz="4300" dirty="0" smtClean="0">
                <a:solidFill>
                  <a:srgbClr val="FF0000"/>
                </a:solidFill>
                <a:latin typeface="Times New Roman" pitchFamily="18" charset="0"/>
                <a:cs typeface="Times New Roman" pitchFamily="18" charset="0"/>
              </a:rPr>
              <a:t>Зерттеу  мақсатым</a:t>
            </a:r>
          </a:p>
          <a:p>
            <a:r>
              <a:rPr lang="kk-KZ" dirty="0" smtClean="0">
                <a:latin typeface="Times New Roman" pitchFamily="18" charset="0"/>
                <a:cs typeface="Times New Roman" pitchFamily="18" charset="0"/>
              </a:rPr>
              <a:t>Үрмебұршақ  деп  нені  айтады?</a:t>
            </a:r>
          </a:p>
          <a:p>
            <a:r>
              <a:rPr lang="kk-KZ" dirty="0" smtClean="0">
                <a:latin typeface="Times New Roman" pitchFamily="18" charset="0"/>
                <a:cs typeface="Times New Roman" pitchFamily="18" charset="0"/>
              </a:rPr>
              <a:t>Оның  тарихы  қайдан  бастау  алады?</a:t>
            </a:r>
          </a:p>
          <a:p>
            <a:r>
              <a:rPr lang="kk-KZ" dirty="0" smtClean="0">
                <a:latin typeface="Times New Roman" pitchFamily="18" charset="0"/>
                <a:cs typeface="Times New Roman" pitchFamily="18" charset="0"/>
              </a:rPr>
              <a:t>Үрмебұршақтың  адам денсаулығына  тигізетін  пайдасы?</a:t>
            </a:r>
          </a:p>
          <a:p>
            <a:pPr>
              <a:buNone/>
            </a:pPr>
            <a:endParaRPr lang="ru-RU" dirty="0"/>
          </a:p>
        </p:txBody>
      </p:sp>
      <p:pic>
        <p:nvPicPr>
          <p:cNvPr id="6" name="Picture 5" descr="C:\Users\Admin\Desktop\ғылыми жоба\20170411_163954.jpg"/>
          <p:cNvPicPr>
            <a:picLocks noChangeAspect="1" noChangeArrowheads="1"/>
          </p:cNvPicPr>
          <p:nvPr/>
        </p:nvPicPr>
        <p:blipFill>
          <a:blip r:embed="rId2" cstate="print"/>
          <a:srcRect l="3465" t="24550" r="39290" b="25603"/>
          <a:stretch>
            <a:fillRect/>
          </a:stretch>
        </p:blipFill>
        <p:spPr bwMode="auto">
          <a:xfrm rot="5400000">
            <a:off x="336798" y="1615530"/>
            <a:ext cx="2880320" cy="2186781"/>
          </a:xfrm>
          <a:prstGeom prst="rect">
            <a:avLst/>
          </a:prstGeom>
          <a:noFill/>
        </p:spPr>
      </p:pic>
      <p:pic>
        <p:nvPicPr>
          <p:cNvPr id="2050" name="Picture 2" descr="C:\Users\Admin\Desktop\ғылыми жоба\1408008512.jpg"/>
          <p:cNvPicPr>
            <a:picLocks noChangeAspect="1" noChangeArrowheads="1"/>
          </p:cNvPicPr>
          <p:nvPr/>
        </p:nvPicPr>
        <p:blipFill>
          <a:blip r:embed="rId3" cstate="print"/>
          <a:srcRect/>
          <a:stretch>
            <a:fillRect/>
          </a:stretch>
        </p:blipFill>
        <p:spPr bwMode="auto">
          <a:xfrm>
            <a:off x="5940152" y="4725144"/>
            <a:ext cx="2287141" cy="1440063"/>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548680"/>
            <a:ext cx="7498080" cy="648072"/>
          </a:xfrm>
        </p:spPr>
        <p:txBody>
          <a:bodyPr>
            <a:noAutofit/>
          </a:bodyPr>
          <a:lstStyle/>
          <a:p>
            <a:r>
              <a:rPr lang="kk-KZ" sz="2000" b="1" dirty="0" smtClean="0">
                <a:latin typeface="Times New Roman" pitchFamily="18" charset="0"/>
                <a:cs typeface="Times New Roman" pitchFamily="18" charset="0"/>
              </a:rPr>
              <a:t>9.  тәжірибе</a:t>
            </a:r>
            <a:br>
              <a:rPr lang="kk-KZ" sz="2000" b="1" dirty="0" smtClean="0">
                <a:latin typeface="Times New Roman" pitchFamily="18" charset="0"/>
                <a:cs typeface="Times New Roman" pitchFamily="18" charset="0"/>
              </a:rPr>
            </a:br>
            <a:r>
              <a:rPr lang="kk-KZ" sz="2000" b="1" dirty="0" smtClean="0">
                <a:latin typeface="Times New Roman" pitchFamily="18" charset="0"/>
                <a:cs typeface="Times New Roman" pitchFamily="18" charset="0"/>
              </a:rPr>
              <a:t>Өсімдікке  гүлі  өсе  бастады</a:t>
            </a:r>
            <a:r>
              <a:rPr lang="kk-KZ" sz="2000" dirty="0" smtClean="0">
                <a:latin typeface="Times New Roman" pitchFamily="18" charset="0"/>
                <a:cs typeface="Times New Roman" pitchFamily="18" charset="0"/>
              </a:rPr>
              <a:t>. </a:t>
            </a:r>
            <a:br>
              <a:rPr lang="kk-KZ" sz="2000" dirty="0" smtClean="0">
                <a:latin typeface="Times New Roman" pitchFamily="18" charset="0"/>
                <a:cs typeface="Times New Roman" pitchFamily="18" charset="0"/>
              </a:rPr>
            </a:br>
            <a:r>
              <a:rPr lang="kk-KZ" sz="2000" b="1" dirty="0" smtClean="0">
                <a:latin typeface="Times New Roman" pitchFamily="18" charset="0"/>
                <a:cs typeface="Times New Roman" pitchFamily="18" charset="0"/>
              </a:rPr>
              <a:t>Гүлдің  түсі  ақ</a:t>
            </a:r>
            <a:endParaRPr lang="ru-RU" sz="2000" b="1" dirty="0">
              <a:latin typeface="Times New Roman" pitchFamily="18" charset="0"/>
              <a:cs typeface="Times New Roman" pitchFamily="18" charset="0"/>
            </a:endParaRPr>
          </a:p>
        </p:txBody>
      </p:sp>
      <p:pic>
        <p:nvPicPr>
          <p:cNvPr id="4" name="Содержимое 3" descr="C:\Users\Admin\Desktop\ғылыми жоба\20170411_163919.jpg"/>
          <p:cNvPicPr>
            <a:picLocks noGrp="1"/>
          </p:cNvPicPr>
          <p:nvPr>
            <p:ph idx="1"/>
          </p:nvPr>
        </p:nvPicPr>
        <p:blipFill>
          <a:blip r:embed="rId2" cstate="print"/>
          <a:srcRect/>
          <a:stretch>
            <a:fillRect/>
          </a:stretch>
        </p:blipFill>
        <p:spPr bwMode="auto">
          <a:xfrm rot="5400000">
            <a:off x="1187624" y="2060848"/>
            <a:ext cx="3672406" cy="2664297"/>
          </a:xfrm>
          <a:prstGeom prst="rect">
            <a:avLst/>
          </a:prstGeom>
          <a:noFill/>
          <a:ln w="9525">
            <a:noFill/>
            <a:miter lim="800000"/>
            <a:headEnd/>
            <a:tailEnd/>
          </a:ln>
        </p:spPr>
      </p:pic>
      <p:pic>
        <p:nvPicPr>
          <p:cNvPr id="5" name="Рисунок 4" descr="C:\Users\Admin\Desktop\ғылыми жоба\20170411_163926.jpg"/>
          <p:cNvPicPr/>
          <p:nvPr/>
        </p:nvPicPr>
        <p:blipFill>
          <a:blip r:embed="rId3" cstate="print"/>
          <a:srcRect/>
          <a:stretch>
            <a:fillRect/>
          </a:stretch>
        </p:blipFill>
        <p:spPr bwMode="auto">
          <a:xfrm>
            <a:off x="4716016" y="2564904"/>
            <a:ext cx="3240360" cy="3096344"/>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638"/>
            <a:ext cx="7498080" cy="490066"/>
          </a:xfrm>
        </p:spPr>
        <p:txBody>
          <a:bodyPr>
            <a:noAutofit/>
          </a:bodyPr>
          <a:lstStyle/>
          <a:p>
            <a:r>
              <a:rPr lang="kk-KZ" sz="2000" b="1" dirty="0" smtClean="0">
                <a:latin typeface="Times New Roman" pitchFamily="18" charset="0"/>
                <a:cs typeface="Times New Roman" pitchFamily="18" charset="0"/>
              </a:rPr>
              <a:t>11. Тәжірибе</a:t>
            </a:r>
            <a:br>
              <a:rPr lang="kk-KZ" sz="2000" b="1" dirty="0" smtClean="0">
                <a:latin typeface="Times New Roman" pitchFamily="18" charset="0"/>
                <a:cs typeface="Times New Roman" pitchFamily="18" charset="0"/>
              </a:rPr>
            </a:br>
            <a:r>
              <a:rPr lang="kk-KZ" sz="2000" b="1" dirty="0" smtClean="0">
                <a:latin typeface="Times New Roman" pitchFamily="18" charset="0"/>
                <a:cs typeface="Times New Roman" pitchFamily="18" charset="0"/>
              </a:rPr>
              <a:t>Үрмебұршақтың  дайын  болғаны</a:t>
            </a:r>
            <a:endParaRPr lang="ru-RU" sz="2000" b="1" dirty="0">
              <a:latin typeface="Times New Roman" pitchFamily="18" charset="0"/>
              <a:cs typeface="Times New Roman" pitchFamily="18" charset="0"/>
            </a:endParaRPr>
          </a:p>
        </p:txBody>
      </p:sp>
      <p:pic>
        <p:nvPicPr>
          <p:cNvPr id="4" name="Содержимое 3" descr="C:\Users\Admin\Desktop\photo.jpg"/>
          <p:cNvPicPr>
            <a:picLocks noGrp="1"/>
          </p:cNvPicPr>
          <p:nvPr>
            <p:ph idx="1"/>
          </p:nvPr>
        </p:nvPicPr>
        <p:blipFill>
          <a:blip r:embed="rId2" cstate="print"/>
          <a:srcRect/>
          <a:stretch>
            <a:fillRect/>
          </a:stretch>
        </p:blipFill>
        <p:spPr bwMode="auto">
          <a:xfrm>
            <a:off x="1435100" y="1233840"/>
            <a:ext cx="7241356" cy="4977694"/>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638"/>
            <a:ext cx="7498080" cy="850106"/>
          </a:xfrm>
        </p:spPr>
        <p:txBody>
          <a:bodyPr>
            <a:noAutofit/>
          </a:bodyPr>
          <a:lstStyle/>
          <a:p>
            <a:r>
              <a:rPr lang="kk-KZ" sz="1800" dirty="0" smtClean="0">
                <a:solidFill>
                  <a:schemeClr val="tx1"/>
                </a:solidFill>
                <a:latin typeface="Times New Roman" pitchFamily="18" charset="0"/>
                <a:cs typeface="Times New Roman" pitchFamily="18" charset="0"/>
              </a:rPr>
              <a:t>12. тәжірибе</a:t>
            </a:r>
            <a:br>
              <a:rPr lang="kk-KZ" sz="1800" dirty="0" smtClean="0">
                <a:solidFill>
                  <a:schemeClr val="tx1"/>
                </a:solidFill>
                <a:latin typeface="Times New Roman" pitchFamily="18" charset="0"/>
                <a:cs typeface="Times New Roman" pitchFamily="18" charset="0"/>
              </a:rPr>
            </a:br>
            <a:r>
              <a:rPr lang="kk-KZ" sz="1800" dirty="0" smtClean="0">
                <a:solidFill>
                  <a:schemeClr val="tx1"/>
                </a:solidFill>
                <a:latin typeface="Times New Roman" pitchFamily="18" charset="0"/>
                <a:cs typeface="Times New Roman" pitchFamily="18" charset="0"/>
              </a:rPr>
              <a:t>Үрмебұршақтан  әртүрлі  тағамдардың  түрлері  дайындалады</a:t>
            </a:r>
            <a:br>
              <a:rPr lang="kk-KZ" sz="1800" dirty="0" smtClean="0">
                <a:solidFill>
                  <a:schemeClr val="tx1"/>
                </a:solidFill>
                <a:latin typeface="Times New Roman" pitchFamily="18" charset="0"/>
                <a:cs typeface="Times New Roman" pitchFamily="18" charset="0"/>
              </a:rPr>
            </a:br>
            <a:r>
              <a:rPr lang="kk-KZ" sz="1800" dirty="0" smtClean="0">
                <a:solidFill>
                  <a:schemeClr val="tx1"/>
                </a:solidFill>
                <a:latin typeface="Times New Roman" pitchFamily="18" charset="0"/>
                <a:cs typeface="Times New Roman" pitchFamily="18" charset="0"/>
              </a:rPr>
              <a:t> </a:t>
            </a:r>
            <a:r>
              <a:rPr lang="kk-KZ" sz="1800" dirty="0" smtClean="0">
                <a:solidFill>
                  <a:schemeClr val="tx1"/>
                </a:solidFill>
                <a:latin typeface="Times New Roman" pitchFamily="18" charset="0"/>
                <a:cs typeface="Times New Roman" pitchFamily="18" charset="0"/>
              </a:rPr>
              <a:t>                                           </a:t>
            </a:r>
            <a:r>
              <a:rPr lang="kk-KZ" sz="1800" dirty="0" smtClean="0">
                <a:solidFill>
                  <a:schemeClr val="accent3"/>
                </a:solidFill>
                <a:latin typeface="Times New Roman" pitchFamily="18" charset="0"/>
                <a:cs typeface="Times New Roman" pitchFamily="18" charset="0"/>
              </a:rPr>
              <a:t>Анамның  көмегі</a:t>
            </a:r>
            <a:r>
              <a:rPr lang="kk-KZ" sz="1800" dirty="0" smtClean="0">
                <a:solidFill>
                  <a:schemeClr val="tx1"/>
                </a:solidFill>
                <a:latin typeface="Times New Roman" pitchFamily="18" charset="0"/>
                <a:cs typeface="Times New Roman" pitchFamily="18" charset="0"/>
              </a:rPr>
              <a:t/>
            </a:r>
            <a:br>
              <a:rPr lang="kk-KZ" sz="1800" dirty="0" smtClean="0">
                <a:solidFill>
                  <a:schemeClr val="tx1"/>
                </a:solidFill>
                <a:latin typeface="Times New Roman" pitchFamily="18" charset="0"/>
                <a:cs typeface="Times New Roman" pitchFamily="18" charset="0"/>
              </a:rPr>
            </a:br>
            <a:endParaRPr lang="ru-RU" sz="1800" dirty="0">
              <a:solidFill>
                <a:schemeClr val="tx1"/>
              </a:solidFill>
              <a:latin typeface="Times New Roman" pitchFamily="18" charset="0"/>
              <a:cs typeface="Times New Roman" pitchFamily="18" charset="0"/>
            </a:endParaRPr>
          </a:p>
        </p:txBody>
      </p:sp>
      <p:sp>
        <p:nvSpPr>
          <p:cNvPr id="3" name="Содержимое 2"/>
          <p:cNvSpPr>
            <a:spLocks noGrp="1"/>
          </p:cNvSpPr>
          <p:nvPr>
            <p:ph idx="1"/>
          </p:nvPr>
        </p:nvSpPr>
        <p:spPr>
          <a:xfrm>
            <a:off x="1435608" y="1196752"/>
            <a:ext cx="7498080" cy="5051648"/>
          </a:xfrm>
        </p:spPr>
        <p:txBody>
          <a:bodyPr>
            <a:normAutofit/>
          </a:bodyPr>
          <a:lstStyle/>
          <a:p>
            <a:pPr marL="324000">
              <a:spcBef>
                <a:spcPts val="0"/>
              </a:spcBef>
            </a:pPr>
            <a:r>
              <a:rPr lang="kk-KZ" sz="1400" dirty="0" smtClean="0">
                <a:latin typeface="Times New Roman" pitchFamily="18" charset="0"/>
                <a:cs typeface="Times New Roman" pitchFamily="18" charset="0"/>
              </a:rPr>
              <a:t>Салаттың  құрамы:</a:t>
            </a:r>
            <a:endParaRPr lang="ru-RU" sz="1400" dirty="0" smtClean="0">
              <a:latin typeface="Times New Roman" pitchFamily="18" charset="0"/>
              <a:cs typeface="Times New Roman" pitchFamily="18" charset="0"/>
            </a:endParaRPr>
          </a:p>
          <a:p>
            <a:pPr marL="324000" lvl="0">
              <a:spcBef>
                <a:spcPts val="0"/>
              </a:spcBef>
            </a:pPr>
            <a:r>
              <a:rPr lang="kk-KZ" sz="1400" dirty="0" smtClean="0">
                <a:latin typeface="Times New Roman" pitchFamily="18" charset="0"/>
                <a:cs typeface="Times New Roman" pitchFamily="18" charset="0"/>
              </a:rPr>
              <a:t> 1 стакан  үрмебұршақ</a:t>
            </a:r>
            <a:endParaRPr lang="ru-RU" sz="1400" dirty="0" smtClean="0">
              <a:latin typeface="Times New Roman" pitchFamily="18" charset="0"/>
              <a:cs typeface="Times New Roman" pitchFamily="18" charset="0"/>
            </a:endParaRPr>
          </a:p>
          <a:p>
            <a:pPr marL="324000" lvl="0">
              <a:spcBef>
                <a:spcPts val="0"/>
              </a:spcBef>
            </a:pPr>
            <a:r>
              <a:rPr lang="kk-KZ" sz="1400" dirty="0" smtClean="0">
                <a:latin typeface="Times New Roman" pitchFamily="18" charset="0"/>
                <a:cs typeface="Times New Roman" pitchFamily="18" charset="0"/>
              </a:rPr>
              <a:t>Аскөк</a:t>
            </a:r>
            <a:endParaRPr lang="ru-RU" sz="1400" dirty="0" smtClean="0">
              <a:latin typeface="Times New Roman" pitchFamily="18" charset="0"/>
              <a:cs typeface="Times New Roman" pitchFamily="18" charset="0"/>
            </a:endParaRPr>
          </a:p>
          <a:p>
            <a:pPr marL="324000" lvl="0">
              <a:spcBef>
                <a:spcPts val="0"/>
              </a:spcBef>
            </a:pPr>
            <a:r>
              <a:rPr lang="kk-KZ" sz="1400" dirty="0" smtClean="0">
                <a:latin typeface="Times New Roman" pitchFamily="18" charset="0"/>
                <a:cs typeface="Times New Roman" pitchFamily="18" charset="0"/>
              </a:rPr>
              <a:t>3 дана  қияр</a:t>
            </a:r>
            <a:endParaRPr lang="ru-RU" sz="1400" dirty="0" smtClean="0">
              <a:latin typeface="Times New Roman" pitchFamily="18" charset="0"/>
              <a:cs typeface="Times New Roman" pitchFamily="18" charset="0"/>
            </a:endParaRPr>
          </a:p>
          <a:p>
            <a:pPr marL="324000" lvl="0">
              <a:spcBef>
                <a:spcPts val="0"/>
              </a:spcBef>
            </a:pPr>
            <a:r>
              <a:rPr lang="kk-KZ" sz="1400" dirty="0" smtClean="0">
                <a:latin typeface="Times New Roman" pitchFamily="18" charset="0"/>
                <a:cs typeface="Times New Roman" pitchFamily="18" charset="0"/>
              </a:rPr>
              <a:t>3 дана  жұмыртқа</a:t>
            </a:r>
            <a:endParaRPr lang="ru-RU" sz="1400" dirty="0" smtClean="0">
              <a:latin typeface="Times New Roman" pitchFamily="18" charset="0"/>
              <a:cs typeface="Times New Roman" pitchFamily="18" charset="0"/>
            </a:endParaRPr>
          </a:p>
          <a:p>
            <a:pPr marL="324000" lvl="0">
              <a:spcBef>
                <a:spcPts val="0"/>
              </a:spcBef>
            </a:pPr>
            <a:r>
              <a:rPr lang="kk-KZ" sz="1400" dirty="0" smtClean="0">
                <a:latin typeface="Times New Roman" pitchFamily="18" charset="0"/>
                <a:cs typeface="Times New Roman" pitchFamily="18" charset="0"/>
              </a:rPr>
              <a:t>150г  қаймақ</a:t>
            </a:r>
            <a:endParaRPr lang="ru-RU" sz="1400" dirty="0" smtClean="0">
              <a:latin typeface="Times New Roman" pitchFamily="18" charset="0"/>
              <a:cs typeface="Times New Roman" pitchFamily="18" charset="0"/>
            </a:endParaRPr>
          </a:p>
          <a:p>
            <a:pPr marL="324000" lvl="0">
              <a:spcBef>
                <a:spcPts val="0"/>
              </a:spcBef>
            </a:pPr>
            <a:r>
              <a:rPr lang="kk-KZ" sz="1400" dirty="0" smtClean="0">
                <a:latin typeface="Times New Roman" pitchFamily="18" charset="0"/>
                <a:cs typeface="Times New Roman" pitchFamily="18" charset="0"/>
              </a:rPr>
              <a:t>1 шай  қасық  тұз</a:t>
            </a:r>
            <a:r>
              <a:rPr lang="kk-KZ" sz="1400" dirty="0" smtClean="0">
                <a:latin typeface="Times New Roman" pitchFamily="18" charset="0"/>
                <a:cs typeface="Times New Roman" pitchFamily="18" charset="0"/>
              </a:rPr>
              <a:t>.</a:t>
            </a:r>
          </a:p>
          <a:p>
            <a:pPr marL="324000" lvl="0">
              <a:spcBef>
                <a:spcPts val="0"/>
              </a:spcBef>
            </a:pPr>
            <a:endParaRPr lang="kk-KZ" sz="1400" dirty="0" smtClean="0">
              <a:latin typeface="Times New Roman" pitchFamily="18" charset="0"/>
              <a:cs typeface="Times New Roman" pitchFamily="18" charset="0"/>
            </a:endParaRPr>
          </a:p>
          <a:p>
            <a:pPr marL="324000" lvl="0">
              <a:spcBef>
                <a:spcPts val="0"/>
              </a:spcBef>
            </a:pPr>
            <a:endParaRPr lang="ru-RU" sz="1400" dirty="0" smtClean="0">
              <a:latin typeface="Times New Roman" pitchFamily="18" charset="0"/>
              <a:cs typeface="Times New Roman" pitchFamily="18" charset="0"/>
            </a:endParaRPr>
          </a:p>
          <a:p>
            <a:pPr>
              <a:buNone/>
            </a:pPr>
            <a:endParaRPr lang="kk-KZ" sz="1400" dirty="0" smtClean="0">
              <a:latin typeface="Times New Roman" pitchFamily="18" charset="0"/>
              <a:cs typeface="Times New Roman" pitchFamily="18" charset="0"/>
            </a:endParaRPr>
          </a:p>
          <a:p>
            <a:pPr>
              <a:buNone/>
            </a:pPr>
            <a:endParaRPr lang="ru-RU" sz="1400" dirty="0">
              <a:latin typeface="Times New Roman" pitchFamily="18" charset="0"/>
              <a:cs typeface="Times New Roman" pitchFamily="18" charset="0"/>
            </a:endParaRPr>
          </a:p>
        </p:txBody>
      </p:sp>
      <p:pic>
        <p:nvPicPr>
          <p:cNvPr id="4" name="Рисунок 3" descr="C:\Users\Admin\Desktop\IMG-20170412-WA0003.jpg"/>
          <p:cNvPicPr/>
          <p:nvPr/>
        </p:nvPicPr>
        <p:blipFill>
          <a:blip r:embed="rId2" cstate="print"/>
          <a:srcRect l="2973" r="12476" b="24993"/>
          <a:stretch>
            <a:fillRect/>
          </a:stretch>
        </p:blipFill>
        <p:spPr bwMode="auto">
          <a:xfrm>
            <a:off x="3851920" y="1268760"/>
            <a:ext cx="1759099" cy="2571078"/>
          </a:xfrm>
          <a:prstGeom prst="rect">
            <a:avLst/>
          </a:prstGeom>
          <a:noFill/>
          <a:ln w="9525">
            <a:noFill/>
            <a:miter lim="800000"/>
            <a:headEnd/>
            <a:tailEnd/>
          </a:ln>
        </p:spPr>
      </p:pic>
      <p:pic>
        <p:nvPicPr>
          <p:cNvPr id="5" name="Рисунок 4" descr="C:\Users\Admin\Desktop\IMG-20170412-WA0004.jpg"/>
          <p:cNvPicPr/>
          <p:nvPr/>
        </p:nvPicPr>
        <p:blipFill>
          <a:blip r:embed="rId3" cstate="print"/>
          <a:srcRect b="19747"/>
          <a:stretch>
            <a:fillRect/>
          </a:stretch>
        </p:blipFill>
        <p:spPr bwMode="auto">
          <a:xfrm>
            <a:off x="5868144" y="1268760"/>
            <a:ext cx="1805305" cy="2592593"/>
          </a:xfrm>
          <a:prstGeom prst="rect">
            <a:avLst/>
          </a:prstGeom>
          <a:noFill/>
          <a:ln w="9525">
            <a:noFill/>
            <a:miter lim="800000"/>
            <a:headEnd/>
            <a:tailEnd/>
          </a:ln>
        </p:spPr>
      </p:pic>
      <p:pic>
        <p:nvPicPr>
          <p:cNvPr id="6" name="Рисунок 5" descr="C:\Users\Admin\Desktop\IMG-20170412-WA0002.jpg"/>
          <p:cNvPicPr/>
          <p:nvPr/>
        </p:nvPicPr>
        <p:blipFill>
          <a:blip r:embed="rId4" cstate="print"/>
          <a:srcRect t="6460" r="35899" b="30233"/>
          <a:stretch>
            <a:fillRect/>
          </a:stretch>
        </p:blipFill>
        <p:spPr bwMode="auto">
          <a:xfrm>
            <a:off x="2267744" y="4077072"/>
            <a:ext cx="1584176" cy="2088232"/>
          </a:xfrm>
          <a:prstGeom prst="rect">
            <a:avLst/>
          </a:prstGeom>
          <a:noFill/>
          <a:ln w="9525">
            <a:noFill/>
            <a:miter lim="800000"/>
            <a:headEnd/>
            <a:tailEnd/>
          </a:ln>
        </p:spPr>
      </p:pic>
      <p:pic>
        <p:nvPicPr>
          <p:cNvPr id="7" name="Рисунок 6" descr="C:\Users\Admin\Desktop\salat_s_zelenoi_fasoliu_i_yaicom-379496.jpg"/>
          <p:cNvPicPr/>
          <p:nvPr/>
        </p:nvPicPr>
        <p:blipFill>
          <a:blip r:embed="rId5" cstate="print"/>
          <a:srcRect/>
          <a:stretch>
            <a:fillRect/>
          </a:stretch>
        </p:blipFill>
        <p:spPr bwMode="auto">
          <a:xfrm rot="10800000" flipV="1">
            <a:off x="4788024" y="4293096"/>
            <a:ext cx="2304256" cy="1512168"/>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638"/>
            <a:ext cx="7498080" cy="1642194"/>
          </a:xfrm>
        </p:spPr>
        <p:txBody>
          <a:bodyPr>
            <a:normAutofit fontScale="90000"/>
          </a:bodyPr>
          <a:lstStyle/>
          <a:p>
            <a:r>
              <a:rPr lang="kk-KZ" sz="4400" b="1" dirty="0" smtClean="0">
                <a:solidFill>
                  <a:srgbClr val="C00000"/>
                </a:solidFill>
                <a:latin typeface="Times New Roman" pitchFamily="18" charset="0"/>
                <a:cs typeface="Times New Roman" pitchFamily="18" charset="0"/>
              </a:rPr>
              <a:t/>
            </a:r>
            <a:br>
              <a:rPr lang="kk-KZ" sz="4400" b="1" dirty="0" smtClean="0">
                <a:solidFill>
                  <a:srgbClr val="C00000"/>
                </a:solidFill>
                <a:latin typeface="Times New Roman" pitchFamily="18" charset="0"/>
                <a:cs typeface="Times New Roman" pitchFamily="18" charset="0"/>
              </a:rPr>
            </a:br>
            <a:r>
              <a:rPr lang="kk-KZ" sz="4400" b="1" dirty="0" smtClean="0">
                <a:solidFill>
                  <a:srgbClr val="C00000"/>
                </a:solidFill>
                <a:latin typeface="Times New Roman" pitchFamily="18" charset="0"/>
                <a:cs typeface="Times New Roman" pitchFamily="18" charset="0"/>
              </a:rPr>
              <a:t/>
            </a:r>
            <a:br>
              <a:rPr lang="kk-KZ" sz="4400" b="1" dirty="0" smtClean="0">
                <a:solidFill>
                  <a:srgbClr val="C00000"/>
                </a:solidFill>
                <a:latin typeface="Times New Roman" pitchFamily="18" charset="0"/>
                <a:cs typeface="Times New Roman" pitchFamily="18" charset="0"/>
              </a:rPr>
            </a:br>
            <a:r>
              <a:rPr lang="kk-KZ" sz="4400" b="1" dirty="0" smtClean="0">
                <a:solidFill>
                  <a:srgbClr val="C00000"/>
                </a:solidFill>
                <a:latin typeface="Times New Roman" pitchFamily="18" charset="0"/>
                <a:cs typeface="Times New Roman" pitchFamily="18" charset="0"/>
              </a:rPr>
              <a:t/>
            </a:r>
            <a:br>
              <a:rPr lang="kk-KZ" sz="4400" b="1" dirty="0" smtClean="0">
                <a:solidFill>
                  <a:srgbClr val="C00000"/>
                </a:solidFill>
                <a:latin typeface="Times New Roman" pitchFamily="18" charset="0"/>
                <a:cs typeface="Times New Roman" pitchFamily="18" charset="0"/>
              </a:rPr>
            </a:br>
            <a:r>
              <a:rPr lang="kk-KZ" sz="4400" b="1" dirty="0" smtClean="0">
                <a:solidFill>
                  <a:srgbClr val="C00000"/>
                </a:solidFill>
                <a:latin typeface="Times New Roman" pitchFamily="18" charset="0"/>
                <a:cs typeface="Times New Roman" pitchFamily="18" charset="0"/>
              </a:rPr>
              <a:t>Сауалнама   нәтижесі</a:t>
            </a:r>
            <a:br>
              <a:rPr lang="kk-KZ" sz="4400" b="1" dirty="0" smtClean="0">
                <a:solidFill>
                  <a:srgbClr val="C00000"/>
                </a:solidFill>
                <a:latin typeface="Times New Roman" pitchFamily="18" charset="0"/>
                <a:cs typeface="Times New Roman" pitchFamily="18" charset="0"/>
              </a:rPr>
            </a:br>
            <a:r>
              <a:rPr lang="kk-KZ" sz="2200" dirty="0" smtClean="0">
                <a:solidFill>
                  <a:schemeClr val="accent1"/>
                </a:solidFill>
                <a:latin typeface="Times New Roman" pitchFamily="18" charset="0"/>
                <a:cs typeface="Times New Roman" pitchFamily="18" charset="0"/>
              </a:rPr>
              <a:t>Үрмебұршақта </a:t>
            </a:r>
            <a:r>
              <a:rPr lang="kk-KZ" sz="2200" dirty="0" smtClean="0">
                <a:solidFill>
                  <a:schemeClr val="accent1"/>
                </a:solidFill>
                <a:latin typeface="Times New Roman" pitchFamily="18" charset="0"/>
                <a:cs typeface="Times New Roman" pitchFamily="18" charset="0"/>
              </a:rPr>
              <a:t>дәрумендер  бар  екенін  білесіз бе</a:t>
            </a:r>
            <a:r>
              <a:rPr lang="kk-KZ" sz="2200" dirty="0" smtClean="0">
                <a:solidFill>
                  <a:schemeClr val="accent1"/>
                </a:solidFill>
                <a:latin typeface="Times New Roman" pitchFamily="18" charset="0"/>
                <a:cs typeface="Times New Roman" pitchFamily="18" charset="0"/>
              </a:rPr>
              <a:t>?</a:t>
            </a:r>
            <a:br>
              <a:rPr lang="kk-KZ" sz="2200" dirty="0" smtClean="0">
                <a:solidFill>
                  <a:schemeClr val="accent1"/>
                </a:solidFill>
                <a:latin typeface="Times New Roman" pitchFamily="18" charset="0"/>
                <a:cs typeface="Times New Roman" pitchFamily="18" charset="0"/>
              </a:rPr>
            </a:br>
            <a:r>
              <a:rPr lang="kk-KZ" sz="2200" dirty="0" smtClean="0">
                <a:solidFill>
                  <a:schemeClr val="accent1"/>
                </a:solidFill>
                <a:latin typeface="Times New Roman" pitchFamily="18" charset="0"/>
                <a:cs typeface="Times New Roman" pitchFamily="18" charset="0"/>
              </a:rPr>
              <a:t>Емдік  </a:t>
            </a:r>
            <a:r>
              <a:rPr lang="kk-KZ" sz="2200" dirty="0" smtClean="0">
                <a:solidFill>
                  <a:schemeClr val="accent1"/>
                </a:solidFill>
                <a:latin typeface="Times New Roman" pitchFamily="18" charset="0"/>
                <a:cs typeface="Times New Roman" pitchFamily="18" charset="0"/>
              </a:rPr>
              <a:t>қ</a:t>
            </a:r>
            <a:r>
              <a:rPr lang="kk-KZ" sz="2200" dirty="0" smtClean="0">
                <a:solidFill>
                  <a:schemeClr val="accent1"/>
                </a:solidFill>
                <a:latin typeface="Times New Roman" pitchFamily="18" charset="0"/>
                <a:cs typeface="Times New Roman" pitchFamily="18" charset="0"/>
              </a:rPr>
              <a:t>асиетін   білесіз бе?    Қай кезде  зиянды  ?</a:t>
            </a:r>
            <a:r>
              <a:rPr lang="kk-KZ" sz="2200" dirty="0" smtClean="0"/>
              <a:t/>
            </a:r>
            <a:br>
              <a:rPr lang="kk-KZ" sz="2200" dirty="0" smtClean="0"/>
            </a:br>
            <a:r>
              <a:rPr lang="ru-RU" sz="4400" dirty="0" smtClean="0"/>
              <a:t/>
            </a:r>
            <a:br>
              <a:rPr lang="ru-RU" sz="4400" dirty="0" smtClean="0"/>
            </a:br>
            <a:r>
              <a:rPr lang="kk-KZ" sz="4400" b="1" dirty="0" smtClean="0">
                <a:solidFill>
                  <a:srgbClr val="C00000"/>
                </a:solidFill>
                <a:latin typeface="Times New Roman" pitchFamily="18" charset="0"/>
                <a:cs typeface="Times New Roman" pitchFamily="18" charset="0"/>
              </a:rPr>
              <a:t/>
            </a:r>
            <a:br>
              <a:rPr lang="kk-KZ" sz="4400" b="1" dirty="0" smtClean="0">
                <a:solidFill>
                  <a:srgbClr val="C00000"/>
                </a:solidFill>
                <a:latin typeface="Times New Roman" pitchFamily="18" charset="0"/>
                <a:cs typeface="Times New Roman" pitchFamily="18" charset="0"/>
              </a:rPr>
            </a:br>
            <a:endParaRPr lang="ru-RU" sz="4400" b="1" dirty="0">
              <a:solidFill>
                <a:srgbClr val="C00000"/>
              </a:solidFill>
              <a:latin typeface="Times New Roman" pitchFamily="18" charset="0"/>
              <a:cs typeface="Times New Roman" pitchFamily="18" charset="0"/>
            </a:endParaRPr>
          </a:p>
        </p:txBody>
      </p:sp>
      <p:graphicFrame>
        <p:nvGraphicFramePr>
          <p:cNvPr id="4" name="Содержимое 3"/>
          <p:cNvGraphicFramePr>
            <a:graphicFrameLocks noGrp="1"/>
          </p:cNvGraphicFramePr>
          <p:nvPr>
            <p:ph idx="1"/>
          </p:nvPr>
        </p:nvGraphicFramePr>
        <p:xfrm>
          <a:off x="1475656" y="2204864"/>
          <a:ext cx="5760640" cy="3528392"/>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p:txBody>
          <a:bodyPr>
            <a:normAutofit/>
          </a:bodyPr>
          <a:lstStyle/>
          <a:p>
            <a:pPr algn="ctr">
              <a:buNone/>
            </a:pPr>
            <a:r>
              <a:rPr lang="kk-KZ" dirty="0" smtClean="0">
                <a:solidFill>
                  <a:srgbClr val="FF0000"/>
                </a:solidFill>
                <a:latin typeface="Times New Roman" pitchFamily="18" charset="0"/>
                <a:cs typeface="Times New Roman" pitchFamily="18" charset="0"/>
              </a:rPr>
              <a:t>Нараз  аударғандарыңызға  </a:t>
            </a:r>
          </a:p>
          <a:p>
            <a:pPr algn="ctr">
              <a:buNone/>
            </a:pPr>
            <a:r>
              <a:rPr lang="kk-KZ" dirty="0" smtClean="0">
                <a:solidFill>
                  <a:srgbClr val="FF0000"/>
                </a:solidFill>
                <a:latin typeface="Times New Roman" pitchFamily="18" charset="0"/>
                <a:cs typeface="Times New Roman" pitchFamily="18" charset="0"/>
              </a:rPr>
              <a:t> рахмет!</a:t>
            </a:r>
          </a:p>
          <a:p>
            <a:pPr algn="ctr">
              <a:buNone/>
            </a:pPr>
            <a:endParaRPr lang="kk-KZ" dirty="0" smtClean="0">
              <a:solidFill>
                <a:srgbClr val="FF0000"/>
              </a:solidFill>
              <a:latin typeface="Times New Roman" pitchFamily="18" charset="0"/>
              <a:cs typeface="Times New Roman" pitchFamily="18" charset="0"/>
            </a:endParaRPr>
          </a:p>
          <a:p>
            <a:pPr algn="ctr">
              <a:buNone/>
            </a:pPr>
            <a:endParaRPr lang="ru-RU" dirty="0">
              <a:solidFill>
                <a:srgbClr val="FF0000"/>
              </a:solidFill>
              <a:latin typeface="Times New Roman" pitchFamily="18" charset="0"/>
              <a:cs typeface="Times New Roman" pitchFamily="18" charset="0"/>
            </a:endParaRPr>
          </a:p>
        </p:txBody>
      </p:sp>
      <p:pic>
        <p:nvPicPr>
          <p:cNvPr id="4" name="Рисунок 3" descr="C:\Users\Admin\Desktop\Sent\IMG-20170305-WA0067.jpg"/>
          <p:cNvPicPr/>
          <p:nvPr/>
        </p:nvPicPr>
        <p:blipFill>
          <a:blip r:embed="rId2" cstate="print"/>
          <a:srcRect t="15334" b="24336"/>
          <a:stretch>
            <a:fillRect/>
          </a:stretch>
        </p:blipFill>
        <p:spPr bwMode="auto">
          <a:xfrm>
            <a:off x="3851920" y="3284984"/>
            <a:ext cx="2500490" cy="2214355"/>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kk-KZ" sz="2000" dirty="0" smtClean="0"/>
              <a:t> </a:t>
            </a:r>
            <a:r>
              <a:rPr lang="kk-KZ" sz="2000" dirty="0" smtClean="0"/>
              <a:t>            </a:t>
            </a:r>
            <a:r>
              <a:rPr lang="kk-KZ" sz="4400" dirty="0" smtClean="0"/>
              <a:t> </a:t>
            </a:r>
            <a:r>
              <a:rPr lang="kk-KZ" sz="4400" dirty="0" smtClean="0"/>
              <a:t>          міндеттер</a:t>
            </a:r>
            <a:endParaRPr lang="ru-RU" sz="2000" dirty="0"/>
          </a:p>
        </p:txBody>
      </p:sp>
      <p:sp>
        <p:nvSpPr>
          <p:cNvPr id="3" name="Содержимое 2"/>
          <p:cNvSpPr>
            <a:spLocks noGrp="1"/>
          </p:cNvSpPr>
          <p:nvPr>
            <p:ph idx="1"/>
          </p:nvPr>
        </p:nvSpPr>
        <p:spPr>
          <a:xfrm>
            <a:off x="755576" y="1772816"/>
            <a:ext cx="7848872" cy="4032449"/>
          </a:xfrm>
        </p:spPr>
        <p:txBody>
          <a:bodyPr>
            <a:normAutofit/>
          </a:bodyPr>
          <a:lstStyle/>
          <a:p>
            <a:r>
              <a:rPr lang="kk-KZ" sz="2400" dirty="0" smtClean="0">
                <a:latin typeface="Times New Roman" pitchFamily="18" charset="0"/>
                <a:cs typeface="Times New Roman" pitchFamily="18" charset="0"/>
              </a:rPr>
              <a:t>Үрмебұршақтың   пайдалылығын   оқып,  біліп  дәлелдеу.</a:t>
            </a:r>
          </a:p>
          <a:p>
            <a:r>
              <a:rPr lang="kk-KZ" sz="2400" dirty="0" smtClean="0">
                <a:latin typeface="Times New Roman" pitchFamily="18" charset="0"/>
                <a:cs typeface="Times New Roman" pitchFamily="18" charset="0"/>
              </a:rPr>
              <a:t>Үрмебұршақтың  шығу тарихы  зерттеу </a:t>
            </a:r>
          </a:p>
          <a:p>
            <a:r>
              <a:rPr lang="kk-KZ" sz="2400" dirty="0" smtClean="0">
                <a:latin typeface="Times New Roman" pitchFamily="18" charset="0"/>
                <a:cs typeface="Times New Roman" pitchFamily="18" charset="0"/>
              </a:rPr>
              <a:t>Үрмебұршақтың  технологиясымен  танысу</a:t>
            </a:r>
          </a:p>
          <a:p>
            <a:r>
              <a:rPr lang="kk-KZ" sz="2400" dirty="0" smtClean="0">
                <a:latin typeface="Times New Roman" pitchFamily="18" charset="0"/>
                <a:cs typeface="Times New Roman" pitchFamily="18" charset="0"/>
              </a:rPr>
              <a:t>Үрмебұршақтың  түрлерін  анықтап  білу.</a:t>
            </a:r>
          </a:p>
          <a:p>
            <a:r>
              <a:rPr lang="kk-KZ" sz="2400" dirty="0" smtClean="0">
                <a:latin typeface="Times New Roman" pitchFamily="18" charset="0"/>
                <a:cs typeface="Times New Roman" pitchFamily="18" charset="0"/>
              </a:rPr>
              <a:t>Үрмебұршақтың  адам денсаулығына  тигізетін  пайдасы.</a:t>
            </a:r>
          </a:p>
          <a:p>
            <a:r>
              <a:rPr lang="kk-KZ" sz="2400" dirty="0" smtClean="0">
                <a:latin typeface="Times New Roman" pitchFamily="18" charset="0"/>
                <a:cs typeface="Times New Roman" pitchFamily="18" charset="0"/>
              </a:rPr>
              <a:t>Үрмебұршақтың  өсірілуі</a:t>
            </a:r>
          </a:p>
          <a:p>
            <a:r>
              <a:rPr lang="kk-KZ" sz="2400" dirty="0" smtClean="0">
                <a:latin typeface="Times New Roman" pitchFamily="18" charset="0"/>
                <a:cs typeface="Times New Roman" pitchFamily="18" charset="0"/>
              </a:rPr>
              <a:t>Үрмебұршақтан  дайындалатын  тағамдар.</a:t>
            </a:r>
          </a:p>
          <a:p>
            <a:endParaRPr lang="kk-KZ" dirty="0" smtClean="0"/>
          </a:p>
          <a:p>
            <a:endParaRPr lang="ru-RU"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p:txBody>
          <a:bodyPr>
            <a:normAutofit fontScale="92500"/>
          </a:bodyPr>
          <a:lstStyle/>
          <a:p>
            <a:r>
              <a:rPr lang="kk-KZ" sz="2400" dirty="0" smtClean="0">
                <a:solidFill>
                  <a:srgbClr val="FF0000"/>
                </a:solidFill>
                <a:latin typeface="Times New Roman" pitchFamily="18" charset="0"/>
                <a:cs typeface="Times New Roman" pitchFamily="18" charset="0"/>
              </a:rPr>
              <a:t>Зерттеу  нысанасы - </a:t>
            </a:r>
            <a:r>
              <a:rPr lang="kk-KZ" sz="2400" dirty="0" smtClean="0">
                <a:solidFill>
                  <a:srgbClr val="0070C0"/>
                </a:solidFill>
                <a:latin typeface="Times New Roman" pitchFamily="18" charset="0"/>
                <a:cs typeface="Times New Roman" pitchFamily="18" charset="0"/>
              </a:rPr>
              <a:t>  адам</a:t>
            </a:r>
          </a:p>
          <a:p>
            <a:r>
              <a:rPr lang="kk-KZ" sz="2400" dirty="0" smtClean="0">
                <a:solidFill>
                  <a:srgbClr val="FF0000"/>
                </a:solidFill>
                <a:latin typeface="Times New Roman" pitchFamily="18" charset="0"/>
                <a:cs typeface="Times New Roman" pitchFamily="18" charset="0"/>
              </a:rPr>
              <a:t>Зерттеу  заты -  </a:t>
            </a:r>
            <a:r>
              <a:rPr lang="kk-KZ" sz="2400" dirty="0" smtClean="0">
                <a:solidFill>
                  <a:srgbClr val="0070C0"/>
                </a:solidFill>
                <a:latin typeface="Times New Roman" pitchFamily="18" charset="0"/>
                <a:cs typeface="Times New Roman" pitchFamily="18" charset="0"/>
              </a:rPr>
              <a:t> үрмебұршақ</a:t>
            </a:r>
          </a:p>
          <a:p>
            <a:r>
              <a:rPr lang="kk-KZ" sz="2400" dirty="0" smtClean="0">
                <a:solidFill>
                  <a:srgbClr val="FF0000"/>
                </a:solidFill>
                <a:latin typeface="Times New Roman" pitchFamily="18" charset="0"/>
                <a:cs typeface="Times New Roman" pitchFamily="18" charset="0"/>
              </a:rPr>
              <a:t>Зерттеудің  өзектілігі -  </a:t>
            </a:r>
            <a:r>
              <a:rPr lang="kk-KZ" sz="2400" dirty="0" smtClean="0">
                <a:solidFill>
                  <a:srgbClr val="0070C0"/>
                </a:solidFill>
                <a:latin typeface="Times New Roman" pitchFamily="18" charset="0"/>
                <a:cs typeface="Times New Roman" pitchFamily="18" charset="0"/>
              </a:rPr>
              <a:t>біз  үрмебұршақты  күнделікті  өмірде  жиі  қолданылғанымен, оның  көптеген  пайдасын,  өзіне  тән  ерекшеліктерін  біле  бермейміз.</a:t>
            </a:r>
          </a:p>
          <a:p>
            <a:r>
              <a:rPr lang="kk-KZ" sz="2400" dirty="0" smtClean="0">
                <a:solidFill>
                  <a:srgbClr val="FF0000"/>
                </a:solidFill>
                <a:latin typeface="Times New Roman" pitchFamily="18" charset="0"/>
                <a:cs typeface="Times New Roman" pitchFamily="18" charset="0"/>
              </a:rPr>
              <a:t>Зерттеудің  болжамы -  </a:t>
            </a:r>
            <a:r>
              <a:rPr lang="kk-KZ" sz="2400" dirty="0" smtClean="0">
                <a:solidFill>
                  <a:srgbClr val="0070C0"/>
                </a:solidFill>
                <a:latin typeface="Times New Roman" pitchFamily="18" charset="0"/>
                <a:cs typeface="Times New Roman" pitchFamily="18" charset="0"/>
              </a:rPr>
              <a:t>егер біз  үрмебұршақ  жайлы   көбірек   оқып білсек  онда  үрмебұршақ көптеген  сырларын  ашады.</a:t>
            </a:r>
          </a:p>
          <a:p>
            <a:r>
              <a:rPr lang="kk-KZ" sz="2400" dirty="0" smtClean="0">
                <a:solidFill>
                  <a:srgbClr val="FF0000"/>
                </a:solidFill>
                <a:latin typeface="Times New Roman" pitchFamily="18" charset="0"/>
                <a:cs typeface="Times New Roman" pitchFamily="18" charset="0"/>
              </a:rPr>
              <a:t>Зерттеу  әдістері </a:t>
            </a:r>
          </a:p>
          <a:p>
            <a:r>
              <a:rPr lang="kk-KZ" sz="2400" dirty="0" smtClean="0">
                <a:solidFill>
                  <a:srgbClr val="0070C0"/>
                </a:solidFill>
                <a:latin typeface="Times New Roman" pitchFamily="18" charset="0"/>
                <a:cs typeface="Times New Roman" pitchFamily="18" charset="0"/>
              </a:rPr>
              <a:t>- ғылыми  әдебиеттердегі  анықтамалармен  танысу  бақылау  жүргізу.</a:t>
            </a:r>
          </a:p>
          <a:p>
            <a:r>
              <a:rPr lang="kk-KZ" sz="2400" dirty="0" smtClean="0">
                <a:solidFill>
                  <a:srgbClr val="0070C0"/>
                </a:solidFill>
                <a:latin typeface="Times New Roman" pitchFamily="18" charset="0"/>
                <a:cs typeface="Times New Roman" pitchFamily="18" charset="0"/>
              </a:rPr>
              <a:t>- зерттеген  нәтижеге  талдау   жүргізу.</a:t>
            </a:r>
            <a:endParaRPr lang="ru-RU" sz="2400" dirty="0">
              <a:solidFill>
                <a:srgbClr val="0070C0"/>
              </a:solidFill>
              <a:latin typeface="Times New Roman" pitchFamily="18" charset="0"/>
              <a:cs typeface="Times New Roman"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kk-KZ" dirty="0" smtClean="0"/>
              <a:t>              Зерттеу   барысы:</a:t>
            </a:r>
            <a:endParaRPr lang="ru-RU" dirty="0"/>
          </a:p>
        </p:txBody>
      </p:sp>
      <p:sp>
        <p:nvSpPr>
          <p:cNvPr id="3" name="Содержимое 2"/>
          <p:cNvSpPr>
            <a:spLocks noGrp="1"/>
          </p:cNvSpPr>
          <p:nvPr>
            <p:ph idx="1"/>
          </p:nvPr>
        </p:nvSpPr>
        <p:spPr/>
        <p:txBody>
          <a:bodyPr>
            <a:normAutofit/>
          </a:bodyPr>
          <a:lstStyle/>
          <a:p>
            <a:r>
              <a:rPr lang="kk-KZ" sz="2400" dirty="0" smtClean="0">
                <a:latin typeface="Times New Roman" pitchFamily="18" charset="0"/>
                <a:cs typeface="Times New Roman" pitchFamily="18" charset="0"/>
              </a:rPr>
              <a:t>Сабақ  барысында  таңдалған   тақырып.</a:t>
            </a:r>
          </a:p>
          <a:p>
            <a:r>
              <a:rPr lang="kk-KZ" sz="2400" dirty="0" smtClean="0">
                <a:latin typeface="Times New Roman" pitchFamily="18" charset="0"/>
                <a:cs typeface="Times New Roman" pitchFamily="18" charset="0"/>
              </a:rPr>
              <a:t>Таңдалған   тақырып,  сыныптастарым,  жетекші  мұғалімнің  көмегімен  талқылады.</a:t>
            </a:r>
          </a:p>
          <a:p>
            <a:r>
              <a:rPr lang="kk-KZ" sz="2400" dirty="0" smtClean="0">
                <a:latin typeface="Times New Roman" pitchFamily="18" charset="0"/>
                <a:cs typeface="Times New Roman" pitchFamily="18" charset="0"/>
              </a:rPr>
              <a:t>Осы  өнім  жөнінде   интернет  арқылы  әртүрлі  мағлумат  ала  отырып, энциклопедиядан  оқып,  зерттеу  жұмысын  бастадым.</a:t>
            </a:r>
          </a:p>
          <a:p>
            <a:r>
              <a:rPr lang="kk-KZ" sz="2400" dirty="0" smtClean="0">
                <a:latin typeface="Times New Roman" pitchFamily="18" charset="0"/>
                <a:cs typeface="Times New Roman" pitchFamily="18" charset="0"/>
              </a:rPr>
              <a:t>Іздеу  жұмысын   жүргізу  барысында ұстазым  және достарым,  анамның  көмектеріне  жүгіндім. </a:t>
            </a:r>
          </a:p>
          <a:p>
            <a:r>
              <a:rPr lang="kk-KZ" sz="2400" dirty="0" smtClean="0">
                <a:latin typeface="Times New Roman" pitchFamily="18" charset="0"/>
                <a:cs typeface="Times New Roman" pitchFamily="18" charset="0"/>
              </a:rPr>
              <a:t>Жиналған  деректерім   бойынша және  жүргізілген  зерттеулер  қорытындысымен  өз  биологиялық  ғылыми   жобамды  құрастырдым.</a:t>
            </a:r>
            <a:endParaRPr lang="ru-RU" sz="2400" dirty="0">
              <a:latin typeface="Times New Roman" pitchFamily="18" charset="0"/>
              <a:cs typeface="Times New Roman"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kk-KZ" dirty="0" smtClean="0"/>
              <a:t>І. </a:t>
            </a:r>
            <a:r>
              <a:rPr lang="kk-KZ" dirty="0" smtClean="0">
                <a:latin typeface="Times New Roman" pitchFamily="18" charset="0"/>
                <a:cs typeface="Times New Roman" pitchFamily="18" charset="0"/>
              </a:rPr>
              <a:t>Кіріспе</a:t>
            </a:r>
            <a:endParaRPr lang="ru-RU" dirty="0"/>
          </a:p>
        </p:txBody>
      </p:sp>
      <p:sp>
        <p:nvSpPr>
          <p:cNvPr id="3" name="Содержимое 2"/>
          <p:cNvSpPr>
            <a:spLocks noGrp="1"/>
          </p:cNvSpPr>
          <p:nvPr>
            <p:ph idx="1"/>
          </p:nvPr>
        </p:nvSpPr>
        <p:spPr/>
        <p:txBody>
          <a:bodyPr>
            <a:normAutofit fontScale="70000" lnSpcReduction="20000"/>
          </a:bodyPr>
          <a:lstStyle/>
          <a:p>
            <a:pPr>
              <a:buNone/>
            </a:pPr>
            <a:r>
              <a:rPr lang="kk-KZ" b="1" dirty="0" smtClean="0"/>
              <a:t>                                       </a:t>
            </a:r>
            <a:endParaRPr lang="ru-RU" b="1" dirty="0" smtClean="0">
              <a:latin typeface="Times New Roman" pitchFamily="18" charset="0"/>
              <a:cs typeface="Times New Roman" pitchFamily="18" charset="0"/>
            </a:endParaRPr>
          </a:p>
          <a:p>
            <a:r>
              <a:rPr lang="kk-KZ" dirty="0" smtClean="0">
                <a:latin typeface="Times New Roman" pitchFamily="18" charset="0"/>
                <a:cs typeface="Times New Roman" pitchFamily="18" charset="0"/>
              </a:rPr>
              <a:t>   Өсімдік – тірі  организм.  Тірі  организімдер  өседі,   дамиды  және өледі.өсімдіктер  тұқымнан  өседі. Тірі  организмдер  өскен  сайын  өзгереді. Өсімдіктерге  жарық пен  жылу да қажет. Көктемде  күн  топырақты  жылытып,  жарықты  молынан  түсіреді. Өсімдіктерге  қажетті   жарық,  жылу,  ауа  және  су  жеткілікті  түрде  болады.  Көктемде  өсімдіктер  өседі, гүлдейді, жазда  жемістері мен  тұқымдар пісіп-жетіледі.  Көктем мен жаз – өсімдіктердің өсуі  мен  көбейуіне  қолайлы  мезгіл.</a:t>
            </a:r>
            <a:endParaRPr lang="ru-RU" b="1" dirty="0" smtClean="0">
              <a:latin typeface="Times New Roman" pitchFamily="18" charset="0"/>
              <a:cs typeface="Times New Roman" pitchFamily="18" charset="0"/>
            </a:endParaRPr>
          </a:p>
          <a:p>
            <a:r>
              <a:rPr lang="kk-KZ" dirty="0" smtClean="0">
                <a:latin typeface="Times New Roman" pitchFamily="18" charset="0"/>
                <a:cs typeface="Times New Roman" pitchFamily="18" charset="0"/>
              </a:rPr>
              <a:t>   Өсімдік  жақсы  өсу  үшін  оларға  қоректік  заттар  керек. Ал  қоректік  заттар топырақтың  құрамында  болады.өсімдіктер  қоректік  қаттарды  сумен  бірге  тамыр  арқылы бойларына  сіңіреді. Өсімдіктердің  түрлері  өте  көп.</a:t>
            </a:r>
            <a:endParaRPr lang="ru-RU" b="1" dirty="0" smtClean="0">
              <a:latin typeface="Times New Roman" pitchFamily="18" charset="0"/>
              <a:cs typeface="Times New Roman" pitchFamily="18" charset="0"/>
            </a:endParaRPr>
          </a:p>
          <a:p>
            <a:r>
              <a:rPr lang="kk-KZ" dirty="0" smtClean="0">
                <a:latin typeface="Times New Roman" pitchFamily="18" charset="0"/>
                <a:cs typeface="Times New Roman" pitchFamily="18" charset="0"/>
              </a:rPr>
              <a:t>   </a:t>
            </a:r>
            <a:endParaRPr lang="ru-RU" b="1" dirty="0" smtClean="0">
              <a:latin typeface="Times New Roman" pitchFamily="18" charset="0"/>
              <a:cs typeface="Times New Roman" pitchFamily="18" charset="0"/>
            </a:endParaRPr>
          </a:p>
          <a:p>
            <a:endParaRPr lang="ru-RU"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kk-KZ" sz="2800" b="1" dirty="0" smtClean="0">
                <a:latin typeface="Times New Roman" pitchFamily="18" charset="0"/>
                <a:cs typeface="Times New Roman" pitchFamily="18" charset="0"/>
              </a:rPr>
              <a:t>Үрмебұршақтың  шығу  тарихы</a:t>
            </a:r>
            <a:endParaRPr lang="ru-RU" sz="2800" b="1" dirty="0">
              <a:latin typeface="Times New Roman" pitchFamily="18" charset="0"/>
              <a:cs typeface="Times New Roman" pitchFamily="18" charset="0"/>
            </a:endParaRPr>
          </a:p>
        </p:txBody>
      </p:sp>
      <p:sp>
        <p:nvSpPr>
          <p:cNvPr id="3" name="Содержимое 2"/>
          <p:cNvSpPr>
            <a:spLocks noGrp="1"/>
          </p:cNvSpPr>
          <p:nvPr>
            <p:ph idx="1"/>
          </p:nvPr>
        </p:nvSpPr>
        <p:spPr/>
        <p:txBody>
          <a:bodyPr>
            <a:normAutofit/>
          </a:bodyPr>
          <a:lstStyle/>
          <a:p>
            <a:endParaRPr lang="kk-KZ" sz="2000" dirty="0" smtClean="0">
              <a:latin typeface="Times New Roman" pitchFamily="18" charset="0"/>
              <a:cs typeface="Times New Roman" pitchFamily="18" charset="0"/>
            </a:endParaRPr>
          </a:p>
          <a:p>
            <a:endParaRPr lang="kk-KZ" sz="2000" dirty="0" smtClean="0">
              <a:latin typeface="Times New Roman" pitchFamily="18" charset="0"/>
              <a:cs typeface="Times New Roman" pitchFamily="18" charset="0"/>
            </a:endParaRPr>
          </a:p>
          <a:p>
            <a:endParaRPr lang="kk-KZ" sz="2000" dirty="0" smtClean="0">
              <a:latin typeface="Times New Roman" pitchFamily="18" charset="0"/>
              <a:cs typeface="Times New Roman" pitchFamily="18" charset="0"/>
            </a:endParaRPr>
          </a:p>
          <a:p>
            <a:r>
              <a:rPr lang="kk-KZ" sz="2000" dirty="0" smtClean="0">
                <a:latin typeface="Times New Roman" pitchFamily="18" charset="0"/>
                <a:cs typeface="Times New Roman" pitchFamily="18" charset="0"/>
              </a:rPr>
              <a:t>Үрмебұршақ </a:t>
            </a:r>
            <a:r>
              <a:rPr lang="kk-KZ" sz="2000" dirty="0" smtClean="0">
                <a:latin typeface="Times New Roman" pitchFamily="18" charset="0"/>
                <a:cs typeface="Times New Roman" pitchFamily="18" charset="0"/>
              </a:rPr>
              <a:t>– бұршақ тұқымдасына жататын дақыл. Ол осыдан 8000 жыл бұрын қолданысқа  еңгізілген.  Отаны – Оңтүстік, Орталық Америка және Үндістан. Қазіргі кезде бүкіл әлем елдерінде өсіріледі. Ертеректе тағамға пайдаланумен қатар, ағартқыш заттарға, опа далап жасауға қолданған екен. Клеопатраның өзі бетіне үрмебұршақ маскасын жасайтын болған. </a:t>
            </a:r>
            <a:endParaRPr lang="ru-RU" sz="2000" dirty="0">
              <a:latin typeface="Times New Roman" pitchFamily="18" charset="0"/>
              <a:cs typeface="Times New Roman"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kk-KZ" sz="2800" dirty="0" smtClean="0">
                <a:latin typeface="Times New Roman" pitchFamily="18" charset="0"/>
                <a:cs typeface="Times New Roman" pitchFamily="18" charset="0"/>
              </a:rPr>
              <a:t>Құрамы  мен  қасиеттері</a:t>
            </a:r>
            <a:endParaRPr lang="ru-RU" sz="2800" dirty="0">
              <a:latin typeface="Times New Roman" pitchFamily="18" charset="0"/>
              <a:cs typeface="Times New Roman" pitchFamily="18" charset="0"/>
            </a:endParaRPr>
          </a:p>
        </p:txBody>
      </p:sp>
      <p:sp>
        <p:nvSpPr>
          <p:cNvPr id="3" name="Содержимое 2"/>
          <p:cNvSpPr>
            <a:spLocks noGrp="1"/>
          </p:cNvSpPr>
          <p:nvPr>
            <p:ph idx="1"/>
          </p:nvPr>
        </p:nvSpPr>
        <p:spPr/>
        <p:txBody>
          <a:bodyPr>
            <a:normAutofit/>
          </a:bodyPr>
          <a:lstStyle/>
          <a:p>
            <a:r>
              <a:rPr lang="kk-KZ" sz="1800" dirty="0" smtClean="0">
                <a:latin typeface="Times New Roman" pitchFamily="18" charset="0"/>
                <a:cs typeface="Times New Roman" pitchFamily="18" charset="0"/>
              </a:rPr>
              <a:t>Үрмебұршақты шикілей жеуге болмайды. Құрамындағы улы компоненттер жоғары температураның әсерінен ғана жойылатындықтан, кемінде 10 минут қайнату қажет. Құрғақ бұршақты дайындар </a:t>
            </a:r>
            <a:r>
              <a:rPr lang="kk-KZ" sz="1800" dirty="0" smtClean="0">
                <a:latin typeface="Times New Roman" pitchFamily="18" charset="0"/>
                <a:cs typeface="Times New Roman" pitchFamily="18" charset="0"/>
              </a:rPr>
              <a:t>алдында 7-8 сағаттай уаүыт,  </a:t>
            </a:r>
            <a:r>
              <a:rPr lang="kk-KZ" sz="1800" dirty="0" smtClean="0">
                <a:latin typeface="Times New Roman" pitchFamily="18" charset="0"/>
                <a:cs typeface="Times New Roman" pitchFamily="18" charset="0"/>
              </a:rPr>
              <a:t>суға салып қою қажет</a:t>
            </a:r>
            <a:r>
              <a:rPr lang="kk-KZ" sz="1800" dirty="0" smtClean="0">
                <a:latin typeface="Times New Roman" pitchFamily="18" charset="0"/>
                <a:cs typeface="Times New Roman" pitchFamily="18" charset="0"/>
              </a:rPr>
              <a:t>.</a:t>
            </a:r>
          </a:p>
          <a:p>
            <a:r>
              <a:rPr lang="kk-KZ" sz="1800" dirty="0" smtClean="0">
                <a:latin typeface="Times New Roman" pitchFamily="18" charset="0"/>
                <a:cs typeface="Times New Roman" pitchFamily="18" charset="0"/>
              </a:rPr>
              <a:t> </a:t>
            </a:r>
            <a:r>
              <a:rPr lang="kk-KZ" sz="1800" dirty="0" smtClean="0">
                <a:latin typeface="Times New Roman" pitchFamily="18" charset="0"/>
                <a:cs typeface="Times New Roman" pitchFamily="18" charset="0"/>
              </a:rPr>
              <a:t> </a:t>
            </a:r>
            <a:r>
              <a:rPr lang="kk-KZ" sz="1800" dirty="0" smtClean="0">
                <a:latin typeface="Times New Roman" pitchFamily="18" charset="0"/>
                <a:cs typeface="Times New Roman" pitchFamily="18" charset="0"/>
              </a:rPr>
              <a:t>Осының әсерінен асқазанда тез қорытылуға кедергі келтіретін зиянды заттардың ыдырауы жылдамырақ жүреді. </a:t>
            </a:r>
            <a:endParaRPr lang="kk-KZ" sz="1800" dirty="0" smtClean="0">
              <a:latin typeface="Times New Roman" pitchFamily="18" charset="0"/>
              <a:cs typeface="Times New Roman" pitchFamily="18" charset="0"/>
            </a:endParaRPr>
          </a:p>
          <a:p>
            <a:r>
              <a:rPr lang="kk-KZ" sz="1800" dirty="0" smtClean="0">
                <a:latin typeface="Times New Roman" pitchFamily="18" charset="0"/>
                <a:cs typeface="Times New Roman" pitchFamily="18" charset="0"/>
              </a:rPr>
              <a:t> </a:t>
            </a:r>
            <a:r>
              <a:rPr lang="kk-KZ" sz="1800" dirty="0" smtClean="0">
                <a:latin typeface="Times New Roman" pitchFamily="18" charset="0"/>
                <a:cs typeface="Times New Roman" pitchFamily="18" charset="0"/>
              </a:rPr>
              <a:t>Қызыл үрмебұршақтың құрамында В тобының дәрумендері өте мол, әсіресе, иммундық, жүйке жүйелеренінің қызметіне, терінің жақсаруына әсер ететін В6 дәрумені көп. </a:t>
            </a:r>
            <a:endParaRPr lang="kk-KZ" sz="1800" dirty="0" smtClean="0">
              <a:latin typeface="Times New Roman" pitchFamily="18" charset="0"/>
              <a:cs typeface="Times New Roman" pitchFamily="18" charset="0"/>
            </a:endParaRPr>
          </a:p>
          <a:p>
            <a:r>
              <a:rPr lang="kk-KZ" sz="1800" dirty="0" smtClean="0">
                <a:latin typeface="Times New Roman" pitchFamily="18" charset="0"/>
                <a:cs typeface="Times New Roman" pitchFamily="18" charset="0"/>
              </a:rPr>
              <a:t>Бүкіләлемдік </a:t>
            </a:r>
            <a:r>
              <a:rPr lang="kk-KZ" sz="1800" dirty="0" smtClean="0">
                <a:latin typeface="Times New Roman" pitchFamily="18" charset="0"/>
                <a:cs typeface="Times New Roman" pitchFamily="18" charset="0"/>
              </a:rPr>
              <a:t>денсаулық сақтау ұйымы адамға күніне 20-40 грамм жасұнық қажет екенін хабарласа, 100 грамм үрмебұршақта 25 грамм жасұнық бар. </a:t>
            </a:r>
            <a:endParaRPr lang="kk-KZ" sz="1800" dirty="0" smtClean="0">
              <a:latin typeface="Times New Roman" pitchFamily="18" charset="0"/>
              <a:cs typeface="Times New Roman" pitchFamily="18" charset="0"/>
            </a:endParaRPr>
          </a:p>
          <a:p>
            <a:r>
              <a:rPr lang="kk-KZ" sz="1800" dirty="0" smtClean="0">
                <a:latin typeface="Times New Roman" pitchFamily="18" charset="0"/>
                <a:cs typeface="Times New Roman" pitchFamily="18" charset="0"/>
              </a:rPr>
              <a:t>Жасұнық </a:t>
            </a:r>
            <a:r>
              <a:rPr lang="kk-KZ" sz="1800" dirty="0" smtClean="0">
                <a:latin typeface="Times New Roman" pitchFamily="18" charset="0"/>
                <a:cs typeface="Times New Roman" pitchFamily="18" charset="0"/>
              </a:rPr>
              <a:t>күні бойы тоқ жүруге, қатерлі ісіктің алдын алуға, қандағы қант деңгейін бірқалыпты ұстауға, ағзадағы зиянды заттарды шығаруға көмектеседі. </a:t>
            </a:r>
            <a:endParaRPr lang="ru-RU" sz="1800" dirty="0">
              <a:latin typeface="Times New Roman" pitchFamily="18" charset="0"/>
              <a:cs typeface="Times New Roman"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kk-KZ" dirty="0" smtClean="0">
                <a:latin typeface="Times New Roman" pitchFamily="18" charset="0"/>
                <a:cs typeface="Times New Roman" pitchFamily="18" charset="0"/>
              </a:rPr>
              <a:t>Дәрумендер</a:t>
            </a:r>
            <a:endParaRPr lang="ru-RU" dirty="0">
              <a:latin typeface="Times New Roman" pitchFamily="18" charset="0"/>
              <a:cs typeface="Times New Roman" pitchFamily="18" charset="0"/>
            </a:endParaRPr>
          </a:p>
        </p:txBody>
      </p:sp>
      <p:sp>
        <p:nvSpPr>
          <p:cNvPr id="3" name="Содержимое 2"/>
          <p:cNvSpPr>
            <a:spLocks noGrp="1"/>
          </p:cNvSpPr>
          <p:nvPr>
            <p:ph idx="1"/>
          </p:nvPr>
        </p:nvSpPr>
        <p:spPr/>
        <p:txBody>
          <a:bodyPr>
            <a:normAutofit/>
          </a:bodyPr>
          <a:lstStyle/>
          <a:p>
            <a:r>
              <a:rPr lang="kk-KZ" sz="2000" dirty="0" smtClean="0">
                <a:latin typeface="Times New Roman" pitchFamily="18" charset="0"/>
                <a:cs typeface="Times New Roman" pitchFamily="18" charset="0"/>
              </a:rPr>
              <a:t>Үрмебұршақ  құрамында крахмал, көмірсулар мен нәруыздар мол. Сонымен қатар С, B1, В2, В6, РР дәрумендері, макро- және микроэлементтер (әсіресе, мыс, мырыш, калий), түрлі қышқылдар, каротин бар. </a:t>
            </a:r>
            <a:endParaRPr lang="kk-KZ" sz="2000" dirty="0" smtClean="0">
              <a:latin typeface="Times New Roman" pitchFamily="18" charset="0"/>
              <a:cs typeface="Times New Roman" pitchFamily="18" charset="0"/>
            </a:endParaRPr>
          </a:p>
          <a:p>
            <a:r>
              <a:rPr lang="kk-KZ" sz="2000" dirty="0" smtClean="0">
                <a:latin typeface="Times New Roman" pitchFamily="18" charset="0"/>
                <a:cs typeface="Times New Roman" pitchFamily="18" charset="0"/>
              </a:rPr>
              <a:t>Үрмебұршақтың </a:t>
            </a:r>
            <a:r>
              <a:rPr lang="kk-KZ" sz="2000" dirty="0" smtClean="0">
                <a:latin typeface="Times New Roman" pitchFamily="18" charset="0"/>
                <a:cs typeface="Times New Roman" pitchFamily="18" charset="0"/>
              </a:rPr>
              <a:t>касиеттері ет пен балыққа жақын келеді. Құрамында күкірттің көп болуы буын ауруларына, өкпе жолының ауруларына, асқазан жолындағы инфекцияларға қарсы ем бола алады. </a:t>
            </a:r>
            <a:endParaRPr lang="kk-KZ" sz="2000" dirty="0" smtClean="0">
              <a:latin typeface="Times New Roman" pitchFamily="18" charset="0"/>
              <a:cs typeface="Times New Roman" pitchFamily="18" charset="0"/>
            </a:endParaRPr>
          </a:p>
          <a:p>
            <a:r>
              <a:rPr lang="kk-KZ" sz="2000" dirty="0" smtClean="0">
                <a:latin typeface="Times New Roman" pitchFamily="18" charset="0"/>
                <a:cs typeface="Times New Roman" pitchFamily="18" charset="0"/>
              </a:rPr>
              <a:t>Бұршақ </a:t>
            </a:r>
            <a:r>
              <a:rPr lang="kk-KZ" sz="2000" dirty="0" smtClean="0">
                <a:latin typeface="Times New Roman" pitchFamily="18" charset="0"/>
                <a:cs typeface="Times New Roman" pitchFamily="18" charset="0"/>
              </a:rPr>
              <a:t>қанның қызыл түйіршіктерінің түзілуіне, иммундық жүйенің жақсаруына әсер ететін темірге де өте бай. Сонымен қатар, үрмебұршақтың несеп айдайтын, ағзаны тазалайтын қасиеті де бар. </a:t>
            </a:r>
            <a:endParaRPr lang="kk-KZ" sz="2000" dirty="0" smtClean="0">
              <a:latin typeface="Times New Roman" pitchFamily="18" charset="0"/>
              <a:cs typeface="Times New Roman" pitchFamily="18" charset="0"/>
            </a:endParaRPr>
          </a:p>
          <a:p>
            <a:r>
              <a:rPr lang="kk-KZ" sz="2000" dirty="0" smtClean="0">
                <a:latin typeface="Times New Roman" pitchFamily="18" charset="0"/>
                <a:cs typeface="Times New Roman" pitchFamily="18" charset="0"/>
              </a:rPr>
              <a:t>Мырыш </a:t>
            </a:r>
            <a:r>
              <a:rPr lang="kk-KZ" sz="2000" dirty="0" smtClean="0">
                <a:latin typeface="Times New Roman" pitchFamily="18" charset="0"/>
                <a:cs typeface="Times New Roman" pitchFamily="18" charset="0"/>
              </a:rPr>
              <a:t>көмірсулардың алмасуына көмектеседі.           </a:t>
            </a:r>
            <a:endParaRPr lang="ru-RU" sz="2000" dirty="0" smtClean="0">
              <a:latin typeface="Times New Roman" pitchFamily="18" charset="0"/>
              <a:cs typeface="Times New Roman" pitchFamily="18" charset="0"/>
            </a:endParaRPr>
          </a:p>
          <a:p>
            <a:endParaRPr lang="ru-RU" sz="1600" dirty="0">
              <a:latin typeface="Times New Roman" pitchFamily="18" charset="0"/>
              <a:cs typeface="Times New Roman" pitchFamily="18" charset="0"/>
            </a:endParaRP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Солнцестояние">
  <a:themeElements>
    <a:clrScheme name="Солнцестояние">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Солнцестояние">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Солнцестояние">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1757</TotalTime>
  <Words>875</Words>
  <Application>Microsoft Office PowerPoint</Application>
  <PresentationFormat>Экран (4:3)</PresentationFormat>
  <Paragraphs>244</Paragraphs>
  <Slides>24</Slides>
  <Notes>0</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24</vt:i4>
      </vt:variant>
    </vt:vector>
  </HeadingPairs>
  <TitlesOfParts>
    <vt:vector size="26" baseType="lpstr">
      <vt:lpstr>Солнцестояние</vt:lpstr>
      <vt:lpstr>Пакет</vt:lpstr>
      <vt:lpstr> Ғылыми     жоба</vt:lpstr>
      <vt:lpstr>     </vt:lpstr>
      <vt:lpstr>                        міндеттер</vt:lpstr>
      <vt:lpstr>Слайд 4</vt:lpstr>
      <vt:lpstr>              Зерттеу   барысы:</vt:lpstr>
      <vt:lpstr>І. Кіріспе</vt:lpstr>
      <vt:lpstr>Үрмебұршақтың  шығу  тарихы</vt:lpstr>
      <vt:lpstr>Құрамы  мен  қасиеттері</vt:lpstr>
      <vt:lpstr>Дәрумендер</vt:lpstr>
      <vt:lpstr>Қарсы  көрсетілімдер</vt:lpstr>
      <vt:lpstr>    Ғылыми      топтастыруы </vt:lpstr>
      <vt:lpstr>                                                                     2.5  Бейнебаян         Қазақстан   телеарнасы  «Таң шолпан»  бағдарламасынан  алыңған «Үрмебұршақ» тақырыбына  арналған  бейнебаян тыңдалды.    </vt:lpstr>
      <vt:lpstr>Тәжірибе  жұмысы</vt:lpstr>
      <vt:lpstr>2. Тәжірибе</vt:lpstr>
      <vt:lpstr>Тұқымды  отырғызу</vt:lpstr>
      <vt:lpstr>3.  тәжірибе</vt:lpstr>
      <vt:lpstr>5. Тәжірбие   6. Тәжірбие </vt:lpstr>
      <vt:lpstr>7. Тәжірибе      Қараңғы және  суық  жерге  қойған үрмебұршақ тың  өсуі нашар болды. Ауа, жылу, жарық  жетпегендіктен   үрмебұршақ  өспеді. </vt:lpstr>
      <vt:lpstr>Қараңғы  және  суық  жерге  қойған  өсімдіктің өсуінің  суреті</vt:lpstr>
      <vt:lpstr>9.  тәжірибе Өсімдікке  гүлі  өсе  бастады.  Гүлдің  түсі  ақ</vt:lpstr>
      <vt:lpstr>11. Тәжірибе Үрмебұршақтың  дайын  болғаны</vt:lpstr>
      <vt:lpstr>12. тәжірибе Үрмебұршақтан  әртүрлі  тағамдардың  түрлері  дайындалады                                             Анамның  көмегі </vt:lpstr>
      <vt:lpstr>   Сауалнама   нәтижесі Үрмебұршақта дәрумендер  бар  екенін  білесіз бе? Емдік  қасиетін   білесіз бе?    Қай кезде  зиянды  ?   </vt:lpstr>
      <vt:lpstr>Слайд 24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RePack by SPecialiST</dc:creator>
  <cp:lastModifiedBy>RePack by SPecialiST</cp:lastModifiedBy>
  <cp:revision>164</cp:revision>
  <dcterms:created xsi:type="dcterms:W3CDTF">2017-04-11T05:53:10Z</dcterms:created>
  <dcterms:modified xsi:type="dcterms:W3CDTF">2017-04-12T11:10:14Z</dcterms:modified>
</cp:coreProperties>
</file>